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2"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9" d="100"/>
          <a:sy n="89" d="100"/>
        </p:scale>
        <p:origin x="1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687408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1962329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51645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390869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18023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104274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198882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4199617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407876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887482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06160C-BE52-40D1-98CE-BFBC3769AE66}" type="datetimeFigureOut">
              <a:rPr kumimoji="1" lang="ja-JP" altLang="en-US" smtClean="0"/>
              <a:t>2025/4/23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2151760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06160C-BE52-40D1-98CE-BFBC3769AE66}" type="datetimeFigureOut">
              <a:rPr kumimoji="1" lang="ja-JP" altLang="en-US" smtClean="0"/>
              <a:t>2025/4/23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D9447E-7C79-4D9C-8918-BFB2EB2FECA3}" type="slidenum">
              <a:rPr kumimoji="1" lang="ja-JP" altLang="en-US" smtClean="0"/>
              <a:t>‹#›</a:t>
            </a:fld>
            <a:endParaRPr kumimoji="1" lang="ja-JP" altLang="en-US"/>
          </a:p>
        </p:txBody>
      </p:sp>
    </p:spTree>
    <p:extLst>
      <p:ext uri="{BB962C8B-B14F-4D97-AF65-F5344CB8AC3E}">
        <p14:creationId xmlns:p14="http://schemas.microsoft.com/office/powerpoint/2010/main" val="1373012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16FB2BB-921D-37C6-7847-4DC0DC4B0D03}"/>
              </a:ext>
            </a:extLst>
          </p:cNvPr>
          <p:cNvSpPr/>
          <p:nvPr/>
        </p:nvSpPr>
        <p:spPr>
          <a:xfrm>
            <a:off x="-27531" y="0"/>
            <a:ext cx="6913062" cy="118181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CF0CFB9-AE8D-2ADB-6FF8-86823C5A1F31}"/>
              </a:ext>
            </a:extLst>
          </p:cNvPr>
          <p:cNvSpPr txBox="1"/>
          <p:nvPr/>
        </p:nvSpPr>
        <p:spPr>
          <a:xfrm>
            <a:off x="361561" y="357675"/>
            <a:ext cx="6823954" cy="461665"/>
          </a:xfrm>
          <a:prstGeom prst="rect">
            <a:avLst/>
          </a:prstGeom>
          <a:noFill/>
        </p:spPr>
        <p:txBody>
          <a:bodyPr wrap="square">
            <a:spAutoFit/>
          </a:bodyPr>
          <a:lstStyle/>
          <a:p>
            <a:r>
              <a:rPr lang="ja-JP" altLang="en-US" sz="2400" b="1" dirty="0"/>
              <a:t>伊賀市若者・子育て世帯移住促進家賃支援</a:t>
            </a:r>
          </a:p>
        </p:txBody>
      </p:sp>
      <p:grpSp>
        <p:nvGrpSpPr>
          <p:cNvPr id="25" name="グループ化 24">
            <a:extLst>
              <a:ext uri="{FF2B5EF4-FFF2-40B4-BE49-F238E27FC236}">
                <a16:creationId xmlns:a16="http://schemas.microsoft.com/office/drawing/2014/main" id="{9F68F9CC-52F0-8003-7335-A9CBBE4FDC7B}"/>
              </a:ext>
            </a:extLst>
          </p:cNvPr>
          <p:cNvGrpSpPr/>
          <p:nvPr/>
        </p:nvGrpSpPr>
        <p:grpSpPr>
          <a:xfrm>
            <a:off x="9704196" y="3397810"/>
            <a:ext cx="2791926" cy="2073764"/>
            <a:chOff x="3521314" y="2145449"/>
            <a:chExt cx="3123488" cy="2436532"/>
          </a:xfrm>
        </p:grpSpPr>
        <p:grpSp>
          <p:nvGrpSpPr>
            <p:cNvPr id="22" name="グループ化 21">
              <a:extLst>
                <a:ext uri="{FF2B5EF4-FFF2-40B4-BE49-F238E27FC236}">
                  <a16:creationId xmlns:a16="http://schemas.microsoft.com/office/drawing/2014/main" id="{40795086-FF33-9DDA-DE06-664E6A2FEB00}"/>
                </a:ext>
              </a:extLst>
            </p:cNvPr>
            <p:cNvGrpSpPr/>
            <p:nvPr/>
          </p:nvGrpSpPr>
          <p:grpSpPr>
            <a:xfrm>
              <a:off x="3521314" y="2145449"/>
              <a:ext cx="3123488" cy="2436532"/>
              <a:chOff x="3503850" y="1513211"/>
              <a:chExt cx="3123488" cy="2436532"/>
            </a:xfrm>
          </p:grpSpPr>
          <p:grpSp>
            <p:nvGrpSpPr>
              <p:cNvPr id="19" name="グループ化 18">
                <a:extLst>
                  <a:ext uri="{FF2B5EF4-FFF2-40B4-BE49-F238E27FC236}">
                    <a16:creationId xmlns:a16="http://schemas.microsoft.com/office/drawing/2014/main" id="{E5C80BDF-EE0D-23BC-E4FC-8CF20CB14F14}"/>
                  </a:ext>
                </a:extLst>
              </p:cNvPr>
              <p:cNvGrpSpPr/>
              <p:nvPr/>
            </p:nvGrpSpPr>
            <p:grpSpPr>
              <a:xfrm>
                <a:off x="3562863" y="2318741"/>
                <a:ext cx="3064475" cy="1631002"/>
                <a:chOff x="3991233" y="2137719"/>
                <a:chExt cx="2669058" cy="1495168"/>
              </a:xfrm>
            </p:grpSpPr>
            <p:sp>
              <p:nvSpPr>
                <p:cNvPr id="12" name="フローチャート: 処理 11">
                  <a:extLst>
                    <a:ext uri="{FF2B5EF4-FFF2-40B4-BE49-F238E27FC236}">
                      <a16:creationId xmlns:a16="http://schemas.microsoft.com/office/drawing/2014/main" id="{4E8C0745-6DF0-CC2E-F69E-DE417E50C1EC}"/>
                    </a:ext>
                  </a:extLst>
                </p:cNvPr>
                <p:cNvSpPr/>
                <p:nvPr/>
              </p:nvSpPr>
              <p:spPr>
                <a:xfrm>
                  <a:off x="3991233"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rPr>
                    <a:t>補助金</a:t>
                  </a:r>
                </a:p>
              </p:txBody>
            </p:sp>
            <p:sp>
              <p:nvSpPr>
                <p:cNvPr id="13" name="フローチャート: 処理 12">
                  <a:extLst>
                    <a:ext uri="{FF2B5EF4-FFF2-40B4-BE49-F238E27FC236}">
                      <a16:creationId xmlns:a16="http://schemas.microsoft.com/office/drawing/2014/main" id="{1C361657-9569-AD67-31A0-A0F52BF9EBCE}"/>
                    </a:ext>
                  </a:extLst>
                </p:cNvPr>
                <p:cNvSpPr/>
                <p:nvPr/>
              </p:nvSpPr>
              <p:spPr>
                <a:xfrm>
                  <a:off x="4436076"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自己負担</a:t>
                  </a:r>
                </a:p>
              </p:txBody>
            </p:sp>
            <p:sp>
              <p:nvSpPr>
                <p:cNvPr id="14" name="フローチャート: 処理 13">
                  <a:extLst>
                    <a:ext uri="{FF2B5EF4-FFF2-40B4-BE49-F238E27FC236}">
                      <a16:creationId xmlns:a16="http://schemas.microsoft.com/office/drawing/2014/main" id="{3BDBCA3A-7613-B427-4A0F-95E24A119F6F}"/>
                    </a:ext>
                  </a:extLst>
                </p:cNvPr>
                <p:cNvSpPr/>
                <p:nvPr/>
              </p:nvSpPr>
              <p:spPr>
                <a:xfrm>
                  <a:off x="4880919"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住宅手当</a:t>
                  </a:r>
                </a:p>
              </p:txBody>
            </p:sp>
            <p:sp>
              <p:nvSpPr>
                <p:cNvPr id="15" name="フローチャート: 処理 14">
                  <a:extLst>
                    <a:ext uri="{FF2B5EF4-FFF2-40B4-BE49-F238E27FC236}">
                      <a16:creationId xmlns:a16="http://schemas.microsoft.com/office/drawing/2014/main" id="{29608F0C-3111-B81C-8CCC-42D95C8F9CB7}"/>
                    </a:ext>
                  </a:extLst>
                </p:cNvPr>
                <p:cNvSpPr/>
                <p:nvPr/>
              </p:nvSpPr>
              <p:spPr>
                <a:xfrm>
                  <a:off x="5325762"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共益費・管理費</a:t>
                  </a:r>
                </a:p>
              </p:txBody>
            </p:sp>
            <p:sp>
              <p:nvSpPr>
                <p:cNvPr id="16" name="フローチャート: 処理 15">
                  <a:extLst>
                    <a:ext uri="{FF2B5EF4-FFF2-40B4-BE49-F238E27FC236}">
                      <a16:creationId xmlns:a16="http://schemas.microsoft.com/office/drawing/2014/main" id="{C76D9835-2020-B543-312C-EE6AEEBDD12A}"/>
                    </a:ext>
                  </a:extLst>
                </p:cNvPr>
                <p:cNvSpPr/>
                <p:nvPr/>
              </p:nvSpPr>
              <p:spPr>
                <a:xfrm>
                  <a:off x="5770605"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駐車場使用料</a:t>
                  </a:r>
                </a:p>
              </p:txBody>
            </p:sp>
            <p:sp>
              <p:nvSpPr>
                <p:cNvPr id="18" name="フローチャート: 処理 17">
                  <a:extLst>
                    <a:ext uri="{FF2B5EF4-FFF2-40B4-BE49-F238E27FC236}">
                      <a16:creationId xmlns:a16="http://schemas.microsoft.com/office/drawing/2014/main" id="{0B47616F-451F-F58D-3BCC-0310964087FF}"/>
                    </a:ext>
                  </a:extLst>
                </p:cNvPr>
                <p:cNvSpPr/>
                <p:nvPr/>
              </p:nvSpPr>
              <p:spPr>
                <a:xfrm>
                  <a:off x="6215448" y="2137719"/>
                  <a:ext cx="444843" cy="1495168"/>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rPr>
                    <a:t>その他住宅以外費用</a:t>
                  </a:r>
                </a:p>
              </p:txBody>
            </p:sp>
          </p:grpSp>
          <p:sp>
            <p:nvSpPr>
              <p:cNvPr id="21" name="フローチャート: 処理 20">
                <a:extLst>
                  <a:ext uri="{FF2B5EF4-FFF2-40B4-BE49-F238E27FC236}">
                    <a16:creationId xmlns:a16="http://schemas.microsoft.com/office/drawing/2014/main" id="{46FBC156-4CFF-D805-F46A-1C42A1F4B24E}"/>
                  </a:ext>
                </a:extLst>
              </p:cNvPr>
              <p:cNvSpPr/>
              <p:nvPr/>
            </p:nvSpPr>
            <p:spPr>
              <a:xfrm>
                <a:off x="3503850" y="1513211"/>
                <a:ext cx="1591248" cy="2436532"/>
              </a:xfrm>
              <a:prstGeom prst="flowChartProcess">
                <a:avLst/>
              </a:prstGeom>
              <a:noFill/>
              <a:ln w="57150">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0" name="フローチャート: 処理 19">
                <a:extLst>
                  <a:ext uri="{FF2B5EF4-FFF2-40B4-BE49-F238E27FC236}">
                    <a16:creationId xmlns:a16="http://schemas.microsoft.com/office/drawing/2014/main" id="{EE8A9044-92FF-84A9-F1F5-187F31FF47FE}"/>
                  </a:ext>
                </a:extLst>
              </p:cNvPr>
              <p:cNvSpPr/>
              <p:nvPr/>
            </p:nvSpPr>
            <p:spPr>
              <a:xfrm>
                <a:off x="3542268" y="1926945"/>
                <a:ext cx="1042086" cy="1984838"/>
              </a:xfrm>
              <a:prstGeom prst="flowChartProcess">
                <a:avLst/>
              </a:prstGeom>
              <a:no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grpSp>
        <p:sp>
          <p:nvSpPr>
            <p:cNvPr id="23" name="テキスト ボックス 22">
              <a:extLst>
                <a:ext uri="{FF2B5EF4-FFF2-40B4-BE49-F238E27FC236}">
                  <a16:creationId xmlns:a16="http://schemas.microsoft.com/office/drawing/2014/main" id="{5FE51074-48FB-FC4D-980D-D25C72671EFE}"/>
                </a:ext>
              </a:extLst>
            </p:cNvPr>
            <p:cNvSpPr txBox="1"/>
            <p:nvPr/>
          </p:nvSpPr>
          <p:spPr>
            <a:xfrm>
              <a:off x="3570760" y="2581501"/>
              <a:ext cx="1020029" cy="307777"/>
            </a:xfrm>
            <a:prstGeom prst="rect">
              <a:avLst/>
            </a:prstGeom>
            <a:noFill/>
          </p:spPr>
          <p:txBody>
            <a:bodyPr wrap="square">
              <a:spAutoFit/>
            </a:bodyPr>
            <a:lstStyle/>
            <a:p>
              <a:pPr algn="l"/>
              <a:r>
                <a:rPr lang="ja-JP" altLang="en-US" sz="1400" b="1" dirty="0">
                  <a:solidFill>
                    <a:srgbClr val="000000"/>
                  </a:solidFill>
                  <a:latin typeface="BIZ UDゴシック" panose="020B0400000000000000" pitchFamily="49" charset="-128"/>
                  <a:ea typeface="BIZ UDゴシック" panose="020B0400000000000000" pitchFamily="49" charset="-128"/>
                </a:rPr>
                <a:t>対象経費</a:t>
              </a:r>
              <a:endParaRPr lang="ja-JP" altLang="en-US" sz="1400" b="1" i="0" u="none" strike="noStrike" baseline="0" dirty="0">
                <a:solidFill>
                  <a:srgbClr val="000000"/>
                </a:solidFill>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FB736231-0C1A-B96F-6B0F-C0B20973A006}"/>
                </a:ext>
              </a:extLst>
            </p:cNvPr>
            <p:cNvSpPr txBox="1"/>
            <p:nvPr/>
          </p:nvSpPr>
          <p:spPr>
            <a:xfrm>
              <a:off x="3890293" y="2157960"/>
              <a:ext cx="1020029" cy="307777"/>
            </a:xfrm>
            <a:prstGeom prst="rect">
              <a:avLst/>
            </a:prstGeom>
            <a:noFill/>
          </p:spPr>
          <p:txBody>
            <a:bodyPr wrap="square">
              <a:spAutoFit/>
            </a:bodyPr>
            <a:lstStyle/>
            <a:p>
              <a:pPr algn="l"/>
              <a:r>
                <a:rPr lang="ja-JP" altLang="en-US" sz="1400" b="1" dirty="0">
                  <a:solidFill>
                    <a:srgbClr val="000000"/>
                  </a:solidFill>
                  <a:latin typeface="BIZ UDゴシック" panose="020B0400000000000000" pitchFamily="49" charset="-128"/>
                  <a:ea typeface="BIZ UDゴシック" panose="020B0400000000000000" pitchFamily="49" charset="-128"/>
                </a:rPr>
                <a:t>家　賃</a:t>
              </a:r>
              <a:endParaRPr lang="ja-JP" altLang="en-US" sz="1400" b="1" i="0" u="none" strike="noStrike" baseline="0" dirty="0">
                <a:solidFill>
                  <a:srgbClr val="000000"/>
                </a:solidFill>
                <a:latin typeface="BIZ UDゴシック" panose="020B0400000000000000" pitchFamily="49" charset="-128"/>
                <a:ea typeface="BIZ UDゴシック" panose="020B0400000000000000" pitchFamily="49" charset="-128"/>
              </a:endParaRPr>
            </a:p>
          </p:txBody>
        </p:sp>
      </p:grpSp>
      <p:sp>
        <p:nvSpPr>
          <p:cNvPr id="29" name="テキスト ボックス 28">
            <a:extLst>
              <a:ext uri="{FF2B5EF4-FFF2-40B4-BE49-F238E27FC236}">
                <a16:creationId xmlns:a16="http://schemas.microsoft.com/office/drawing/2014/main" id="{94CE41AB-0C0D-9FA5-CAD9-C23CFFE905DA}"/>
              </a:ext>
            </a:extLst>
          </p:cNvPr>
          <p:cNvSpPr txBox="1"/>
          <p:nvPr/>
        </p:nvSpPr>
        <p:spPr>
          <a:xfrm>
            <a:off x="136982" y="2645421"/>
            <a:ext cx="6971021" cy="859018"/>
          </a:xfrm>
          <a:prstGeom prst="rect">
            <a:avLst/>
          </a:prstGeom>
          <a:noFill/>
        </p:spPr>
        <p:txBody>
          <a:bodyPr wrap="square">
            <a:spAutoFit/>
          </a:bodyPr>
          <a:lstStyle/>
          <a:p>
            <a:r>
              <a:rPr lang="ja-JP" altLang="en-US" sz="1050" dirty="0">
                <a:solidFill>
                  <a:srgbClr val="000000"/>
                </a:solidFill>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latin typeface="BIZ UDPゴシック" panose="020B0400000000000000" pitchFamily="50" charset="-128"/>
                <a:ea typeface="BIZ UDPゴシック" panose="020B0400000000000000" pitchFamily="50" charset="-128"/>
              </a:rPr>
              <a:t>国または地方公共団体が整備する住宅</a:t>
            </a:r>
            <a:endParaRPr lang="en-US" altLang="ja-JP" sz="1050" b="0" i="0" u="none" strike="noStrike" baseline="0" dirty="0">
              <a:solidFill>
                <a:srgbClr val="000000"/>
              </a:solidFill>
              <a:latin typeface="BIZ UDPゴシック" panose="020B0400000000000000" pitchFamily="50" charset="-128"/>
              <a:ea typeface="BIZ UDPゴシック" panose="020B0400000000000000" pitchFamily="50" charset="-128"/>
            </a:endParaRPr>
          </a:p>
          <a:p>
            <a:r>
              <a:rPr lang="ja-JP" altLang="en-US" sz="1050" b="0" i="0" u="none" strike="noStrike" baseline="0" dirty="0">
                <a:solidFill>
                  <a:srgbClr val="000000"/>
                </a:solidFill>
                <a:latin typeface="BIZ UDPゴシック" panose="020B0400000000000000" pitchFamily="50" charset="-128"/>
                <a:ea typeface="BIZ UDPゴシック" panose="020B0400000000000000" pitchFamily="50" charset="-128"/>
              </a:rPr>
              <a:t>（地方公共団体がその整備に要する費用の一部を負担して整備の推進を図る住宅を含む。）</a:t>
            </a:r>
            <a:endParaRPr lang="en-US" altLang="ja-JP" sz="1050" dirty="0">
              <a:solidFill>
                <a:srgbClr val="000000"/>
              </a:solidFill>
              <a:latin typeface="BIZ UDPゴシック" panose="020B0400000000000000" pitchFamily="50" charset="-128"/>
              <a:ea typeface="BIZ UDPゴシック" panose="020B0400000000000000" pitchFamily="50" charset="-128"/>
            </a:endParaRPr>
          </a:p>
          <a:p>
            <a:pPr>
              <a:lnSpc>
                <a:spcPct val="150000"/>
              </a:lnSpc>
            </a:pPr>
            <a:r>
              <a:rPr lang="ja-JP" altLang="en-US" sz="1050" b="0" i="0" u="none" strike="noStrike" baseline="0" dirty="0">
                <a:solidFill>
                  <a:srgbClr val="000000"/>
                </a:solidFill>
                <a:latin typeface="BIZ UDPゴシック" panose="020B0400000000000000" pitchFamily="50" charset="-128"/>
                <a:ea typeface="BIZ UDPゴシック" panose="020B0400000000000000" pitchFamily="50" charset="-128"/>
              </a:rPr>
              <a:t>㋑会社、国及び地方公共団体等がその社員、職員等を居住させる目的で管理する社宅や寮等の住宅。</a:t>
            </a:r>
            <a:endParaRPr lang="en-US" altLang="ja-JP" sz="1050" b="0" i="0" u="none" strike="noStrike" baseline="0" dirty="0">
              <a:solidFill>
                <a:srgbClr val="000000"/>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rgbClr val="000000"/>
                </a:solidFill>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latin typeface="BIZ UDPゴシック" panose="020B0400000000000000" pitchFamily="50" charset="-128"/>
                <a:ea typeface="BIZ UDPゴシック" panose="020B0400000000000000" pitchFamily="50" charset="-128"/>
              </a:rPr>
              <a:t>賃借人及びその世帯構成員の３親等内の親族が所有する住宅</a:t>
            </a:r>
            <a:endParaRPr lang="en-US" altLang="ja-JP" sz="1050" b="0" i="0" u="none" strike="noStrike" baseline="0" dirty="0">
              <a:solidFill>
                <a:srgbClr val="000000"/>
              </a:solidFill>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C6BF6147-4EAF-E71C-84EA-23DE1CBE05CC}"/>
              </a:ext>
            </a:extLst>
          </p:cNvPr>
          <p:cNvSpPr txBox="1"/>
          <p:nvPr/>
        </p:nvSpPr>
        <p:spPr>
          <a:xfrm>
            <a:off x="193320" y="5737853"/>
            <a:ext cx="4101920" cy="369332"/>
          </a:xfrm>
          <a:prstGeom prst="rect">
            <a:avLst/>
          </a:prstGeom>
          <a:noFill/>
        </p:spPr>
        <p:txBody>
          <a:bodyPr wrap="square">
            <a:spAutoFit/>
          </a:bodyPr>
          <a:lstStyle/>
          <a:p>
            <a:r>
              <a:rPr lang="ja-JP" altLang="en-US" sz="1400" b="1" u="sng" dirty="0">
                <a:solidFill>
                  <a:srgbClr val="000000"/>
                </a:solidFill>
                <a:latin typeface="BIZ UDPゴシック" panose="020B0400000000000000" pitchFamily="50" charset="-128"/>
                <a:ea typeface="BIZ UDPゴシック" panose="020B0400000000000000" pitchFamily="50" charset="-128"/>
              </a:rPr>
              <a:t>申請日の属する月の翌月から</a:t>
            </a:r>
            <a:r>
              <a:rPr lang="ja-JP" altLang="en-US" b="1" u="sng" dirty="0">
                <a:solidFill>
                  <a:srgbClr val="000000"/>
                </a:solidFill>
                <a:latin typeface="BIZ UDPゴシック" panose="020B0400000000000000" pitchFamily="50" charset="-128"/>
                <a:ea typeface="BIZ UDPゴシック" panose="020B0400000000000000" pitchFamily="50" charset="-128"/>
              </a:rPr>
              <a:t>連続した２年間</a:t>
            </a:r>
            <a:endParaRPr lang="ja-JP" altLang="en-US" sz="1400" b="1" u="sng" dirty="0"/>
          </a:p>
        </p:txBody>
      </p:sp>
      <p:sp>
        <p:nvSpPr>
          <p:cNvPr id="58" name="テキスト ボックス 57">
            <a:extLst>
              <a:ext uri="{FF2B5EF4-FFF2-40B4-BE49-F238E27FC236}">
                <a16:creationId xmlns:a16="http://schemas.microsoft.com/office/drawing/2014/main" id="{9D0650FB-55A2-EF5A-21E9-E7E99ADF98F5}"/>
              </a:ext>
            </a:extLst>
          </p:cNvPr>
          <p:cNvSpPr txBox="1"/>
          <p:nvPr/>
        </p:nvSpPr>
        <p:spPr>
          <a:xfrm>
            <a:off x="0" y="1666787"/>
            <a:ext cx="6285086" cy="307777"/>
          </a:xfrm>
          <a:prstGeom prst="rect">
            <a:avLst/>
          </a:prstGeom>
          <a:noFill/>
        </p:spPr>
        <p:txBody>
          <a:bodyPr wrap="square">
            <a:spAutoFit/>
          </a:bodyPr>
          <a:lstStyle/>
          <a:p>
            <a:pPr algn="l"/>
            <a:r>
              <a:rPr lang="ja-JP" altLang="en-US" sz="1400" dirty="0">
                <a:solidFill>
                  <a:srgbClr val="000000"/>
                </a:solidFill>
                <a:latin typeface="BIZ UDゴシック" panose="020B0400000000000000" pitchFamily="49" charset="-128"/>
                <a:ea typeface="BIZ UDゴシック" panose="020B0400000000000000" pitchFamily="49" charset="-128"/>
              </a:rPr>
              <a:t>●賃貸借契約に定められた実家賃が対象です。</a:t>
            </a:r>
          </a:p>
        </p:txBody>
      </p:sp>
      <p:sp>
        <p:nvSpPr>
          <p:cNvPr id="59" name="テキスト ボックス 58">
            <a:extLst>
              <a:ext uri="{FF2B5EF4-FFF2-40B4-BE49-F238E27FC236}">
                <a16:creationId xmlns:a16="http://schemas.microsoft.com/office/drawing/2014/main" id="{C087CB58-4B86-74F9-12E1-4B19A3170C34}"/>
              </a:ext>
            </a:extLst>
          </p:cNvPr>
          <p:cNvSpPr txBox="1"/>
          <p:nvPr/>
        </p:nvSpPr>
        <p:spPr>
          <a:xfrm>
            <a:off x="102686" y="1907685"/>
            <a:ext cx="6285086" cy="322268"/>
          </a:xfrm>
          <a:prstGeom prst="rect">
            <a:avLst/>
          </a:prstGeom>
          <a:noFill/>
        </p:spPr>
        <p:txBody>
          <a:bodyPr wrap="square">
            <a:spAutoFit/>
          </a:bodyPr>
          <a:lstStyle/>
          <a:p>
            <a:pPr algn="l">
              <a:lnSpc>
                <a:spcPct val="150000"/>
              </a:lnSpc>
            </a:pPr>
            <a:r>
              <a:rPr lang="en-US" altLang="ja-JP" sz="1200" dirty="0">
                <a:solidFill>
                  <a:srgbClr val="000000"/>
                </a:solidFill>
                <a:latin typeface="BIZ UDゴシック" panose="020B0400000000000000" pitchFamily="49" charset="-128"/>
                <a:ea typeface="BIZ UDゴシック" panose="020B0400000000000000" pitchFamily="49" charset="-128"/>
              </a:rPr>
              <a:t>※</a:t>
            </a:r>
            <a:r>
              <a:rPr lang="ja-JP" altLang="en-US" sz="1200" dirty="0">
                <a:solidFill>
                  <a:srgbClr val="000000"/>
                </a:solidFill>
                <a:latin typeface="BIZ UDゴシック" panose="020B0400000000000000" pitchFamily="49" charset="-128"/>
                <a:ea typeface="BIZ UDゴシック" panose="020B0400000000000000" pitchFamily="49" charset="-128"/>
              </a:rPr>
              <a:t>共益費、管理費、駐車場使用料、その他住居以外の費用は除きます。</a:t>
            </a:r>
          </a:p>
        </p:txBody>
      </p:sp>
      <p:sp>
        <p:nvSpPr>
          <p:cNvPr id="60" name="テキスト ボックス 59">
            <a:extLst>
              <a:ext uri="{FF2B5EF4-FFF2-40B4-BE49-F238E27FC236}">
                <a16:creationId xmlns:a16="http://schemas.microsoft.com/office/drawing/2014/main" id="{9DE7BC5F-B822-1A5D-C811-C79286EB78EA}"/>
              </a:ext>
            </a:extLst>
          </p:cNvPr>
          <p:cNvSpPr txBox="1"/>
          <p:nvPr/>
        </p:nvSpPr>
        <p:spPr>
          <a:xfrm>
            <a:off x="6856" y="2203611"/>
            <a:ext cx="6543313" cy="492443"/>
          </a:xfrm>
          <a:prstGeom prst="rect">
            <a:avLst/>
          </a:prstGeom>
          <a:noFill/>
        </p:spPr>
        <p:txBody>
          <a:bodyPr wrap="square">
            <a:spAutoFit/>
          </a:bodyPr>
          <a:lstStyle/>
          <a:p>
            <a:pPr algn="l"/>
            <a:r>
              <a:rPr lang="ja-JP" altLang="en-US" sz="1400" dirty="0">
                <a:solidFill>
                  <a:srgbClr val="000000"/>
                </a:solidFill>
                <a:latin typeface="BIZ UDゴシック" panose="020B0400000000000000" pitchFamily="49" charset="-128"/>
                <a:ea typeface="BIZ UDゴシック" panose="020B0400000000000000" pitchFamily="49" charset="-128"/>
              </a:rPr>
              <a:t>●対象となる家賃は、居住のために賃貸借契約を締結した市内の賃貸住宅です。　　</a:t>
            </a:r>
            <a:endParaRPr lang="en-US" altLang="ja-JP" sz="1200" dirty="0">
              <a:solidFill>
                <a:srgbClr val="000000"/>
              </a:solidFill>
              <a:latin typeface="BIZ UDゴシック" panose="020B0400000000000000" pitchFamily="49" charset="-128"/>
              <a:ea typeface="BIZ UDゴシック" panose="020B0400000000000000" pitchFamily="49" charset="-128"/>
            </a:endParaRPr>
          </a:p>
          <a:p>
            <a:pPr algn="l"/>
            <a:r>
              <a:rPr lang="ja-JP" altLang="en-US" sz="1200" dirty="0">
                <a:solidFill>
                  <a:srgbClr val="000000"/>
                </a:solidFill>
                <a:latin typeface="BIZ UDゴシック" panose="020B0400000000000000" pitchFamily="49" charset="-128"/>
                <a:ea typeface="BIZ UDゴシック" panose="020B0400000000000000" pitchFamily="49" charset="-128"/>
              </a:rPr>
              <a:t>　ただし、下記の㋐～㋒の住宅を除く。</a:t>
            </a:r>
          </a:p>
        </p:txBody>
      </p:sp>
      <p:sp>
        <p:nvSpPr>
          <p:cNvPr id="40" name="テキスト ボックス 39">
            <a:extLst>
              <a:ext uri="{FF2B5EF4-FFF2-40B4-BE49-F238E27FC236}">
                <a16:creationId xmlns:a16="http://schemas.microsoft.com/office/drawing/2014/main" id="{788BB6AB-981E-DC4E-BF89-E354ACB976FB}"/>
              </a:ext>
            </a:extLst>
          </p:cNvPr>
          <p:cNvSpPr txBox="1"/>
          <p:nvPr/>
        </p:nvSpPr>
        <p:spPr>
          <a:xfrm>
            <a:off x="1899336" y="3667012"/>
            <a:ext cx="3540197" cy="338554"/>
          </a:xfrm>
          <a:prstGeom prst="rect">
            <a:avLst/>
          </a:prstGeom>
          <a:noFill/>
        </p:spPr>
        <p:txBody>
          <a:bodyPr wrap="square">
            <a:spAutoFit/>
          </a:bodyPr>
          <a:lstStyle/>
          <a:p>
            <a:r>
              <a:rPr lang="ja-JP" altLang="en-US" sz="1600" b="1" u="sng" dirty="0">
                <a:solidFill>
                  <a:srgbClr val="000000"/>
                </a:solidFill>
                <a:latin typeface="BIZ UDゴシック" panose="020B0400000000000000" pitchFamily="49" charset="-128"/>
                <a:ea typeface="BIZ UDゴシック" panose="020B0400000000000000" pitchFamily="49" charset="-128"/>
              </a:rPr>
              <a:t>補助</a:t>
            </a:r>
            <a:r>
              <a:rPr lang="ja-JP" altLang="en-US" sz="1600" b="1" i="0" u="sng" strike="noStrike" baseline="0" dirty="0">
                <a:solidFill>
                  <a:srgbClr val="000000"/>
                </a:solidFill>
                <a:latin typeface="BIZ UDゴシック" panose="020B0400000000000000" pitchFamily="49" charset="-128"/>
                <a:ea typeface="BIZ UDゴシック" panose="020B0400000000000000" pitchFamily="49" charset="-128"/>
              </a:rPr>
              <a:t>対象経費の２分の１以内</a:t>
            </a:r>
            <a:endParaRPr lang="en-US" altLang="ja-JP" sz="1600" b="1" i="0" u="sng" strike="noStrike" baseline="0" dirty="0">
              <a:solidFill>
                <a:srgbClr val="000000"/>
              </a:solidFill>
              <a:latin typeface="BIZ UDゴシック" panose="020B0400000000000000" pitchFamily="49" charset="-128"/>
              <a:ea typeface="BIZ UDゴシック" panose="020B0400000000000000" pitchFamily="49" charset="-128"/>
            </a:endParaRPr>
          </a:p>
        </p:txBody>
      </p:sp>
      <p:sp>
        <p:nvSpPr>
          <p:cNvPr id="54" name="テキスト ボックス 53">
            <a:extLst>
              <a:ext uri="{FF2B5EF4-FFF2-40B4-BE49-F238E27FC236}">
                <a16:creationId xmlns:a16="http://schemas.microsoft.com/office/drawing/2014/main" id="{35B84B30-0E3C-5F57-A640-EB0670F9E5B3}"/>
              </a:ext>
            </a:extLst>
          </p:cNvPr>
          <p:cNvSpPr txBox="1"/>
          <p:nvPr/>
        </p:nvSpPr>
        <p:spPr>
          <a:xfrm>
            <a:off x="96477" y="4105813"/>
            <a:ext cx="3822804" cy="369332"/>
          </a:xfrm>
          <a:prstGeom prst="rect">
            <a:avLst/>
          </a:prstGeom>
          <a:noFill/>
        </p:spPr>
        <p:txBody>
          <a:bodyPr wrap="square">
            <a:spAutoFit/>
          </a:bodyPr>
          <a:lstStyle/>
          <a:p>
            <a:r>
              <a:rPr lang="ja-JP" altLang="en-US" dirty="0">
                <a:latin typeface="BIZ UDゴシック" panose="020B0400000000000000" pitchFamily="49" charset="-128"/>
                <a:ea typeface="BIZ UDゴシック" panose="020B0400000000000000" pitchFamily="49" charset="-128"/>
              </a:rPr>
              <a:t>若者：</a:t>
            </a:r>
            <a:r>
              <a:rPr lang="ja-JP" altLang="en-US" i="0" u="none" strike="noStrike" baseline="0" dirty="0">
                <a:highlight>
                  <a:srgbClr val="FFFF00"/>
                </a:highlight>
                <a:latin typeface="BIZ UDゴシック" panose="020B0400000000000000" pitchFamily="49" charset="-128"/>
                <a:ea typeface="BIZ UDゴシック" panose="020B0400000000000000" pitchFamily="49" charset="-128"/>
              </a:rPr>
              <a:t>月額上限２万円</a:t>
            </a:r>
            <a:endParaRPr lang="en-US" altLang="ja-JP" i="0" u="none" strike="noStrike" baseline="0" dirty="0">
              <a:highlight>
                <a:srgbClr val="FFFF00"/>
              </a:highlight>
              <a:latin typeface="BIZ UDゴシック" panose="020B0400000000000000" pitchFamily="49" charset="-128"/>
              <a:ea typeface="BIZ UDゴシック" panose="020B0400000000000000" pitchFamily="49" charset="-128"/>
            </a:endParaRPr>
          </a:p>
        </p:txBody>
      </p:sp>
      <p:sp>
        <p:nvSpPr>
          <p:cNvPr id="2" name="テキスト ボックス 1">
            <a:extLst>
              <a:ext uri="{FF2B5EF4-FFF2-40B4-BE49-F238E27FC236}">
                <a16:creationId xmlns:a16="http://schemas.microsoft.com/office/drawing/2014/main" id="{16B3799D-BC86-E5C8-B462-44D05F6D4B9F}"/>
              </a:ext>
            </a:extLst>
          </p:cNvPr>
          <p:cNvSpPr txBox="1"/>
          <p:nvPr/>
        </p:nvSpPr>
        <p:spPr>
          <a:xfrm>
            <a:off x="3738913" y="4486204"/>
            <a:ext cx="6238173" cy="523220"/>
          </a:xfrm>
          <a:prstGeom prst="rect">
            <a:avLst/>
          </a:prstGeom>
          <a:noFill/>
        </p:spPr>
        <p:txBody>
          <a:bodyPr wrap="square">
            <a:spAutoFit/>
          </a:bodyPr>
          <a:lstStyle/>
          <a:p>
            <a:r>
              <a:rPr lang="ja-JP" altLang="en-US" sz="1400" u="sng" dirty="0">
                <a:solidFill>
                  <a:srgbClr val="000000"/>
                </a:solidFill>
                <a:latin typeface="BIZ UDPゴシック" panose="020B0400000000000000" pitchFamily="50" charset="-128"/>
                <a:ea typeface="BIZ UDPゴシック" panose="020B0400000000000000" pitchFamily="50" charset="-128"/>
              </a:rPr>
              <a:t>申請日において中学生以下の者が</a:t>
            </a:r>
            <a:endParaRPr lang="en-US" altLang="ja-JP" sz="1400" u="sng" dirty="0">
              <a:solidFill>
                <a:srgbClr val="000000"/>
              </a:solidFill>
              <a:latin typeface="BIZ UDPゴシック" panose="020B0400000000000000" pitchFamily="50" charset="-128"/>
              <a:ea typeface="BIZ UDPゴシック" panose="020B0400000000000000" pitchFamily="50" charset="-128"/>
            </a:endParaRPr>
          </a:p>
          <a:p>
            <a:r>
              <a:rPr lang="ja-JP" altLang="en-US" sz="1400" u="sng" dirty="0">
                <a:solidFill>
                  <a:srgbClr val="000000"/>
                </a:solidFill>
                <a:latin typeface="BIZ UDPゴシック" panose="020B0400000000000000" pitchFamily="50" charset="-128"/>
                <a:ea typeface="BIZ UDPゴシック" panose="020B0400000000000000" pitchFamily="50" charset="-128"/>
              </a:rPr>
              <a:t>属する世帯</a:t>
            </a:r>
            <a:endParaRPr lang="en-US" altLang="ja-JP" sz="1400" b="1" u="sng" dirty="0">
              <a:solidFill>
                <a:srgbClr val="00000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2933569A-CB5A-B20C-908F-FC08CA27C487}"/>
              </a:ext>
            </a:extLst>
          </p:cNvPr>
          <p:cNvSpPr txBox="1"/>
          <p:nvPr/>
        </p:nvSpPr>
        <p:spPr>
          <a:xfrm>
            <a:off x="3759296" y="4126915"/>
            <a:ext cx="3002228" cy="307777"/>
          </a:xfrm>
          <a:prstGeom prst="rect">
            <a:avLst/>
          </a:prstGeom>
          <a:noFill/>
        </p:spPr>
        <p:txBody>
          <a:bodyPr wrap="square">
            <a:spAutoFit/>
          </a:bodyPr>
          <a:lstStyle/>
          <a:p>
            <a:r>
              <a:rPr lang="ja-JP" altLang="en-US" sz="1400" u="sng" dirty="0">
                <a:solidFill>
                  <a:srgbClr val="000000"/>
                </a:solidFill>
                <a:latin typeface="BIZ UDPゴシック" panose="020B0400000000000000" pitchFamily="50" charset="-128"/>
                <a:ea typeface="BIZ UDPゴシック" panose="020B0400000000000000" pitchFamily="50" charset="-128"/>
              </a:rPr>
              <a:t>申請日において</a:t>
            </a:r>
            <a:r>
              <a:rPr lang="en-US" altLang="ja-JP" sz="1400" u="sng" dirty="0">
                <a:solidFill>
                  <a:srgbClr val="000000"/>
                </a:solidFill>
                <a:latin typeface="BIZ UDPゴシック" panose="020B0400000000000000" pitchFamily="50" charset="-128"/>
                <a:ea typeface="BIZ UDPゴシック" panose="020B0400000000000000" pitchFamily="50" charset="-128"/>
              </a:rPr>
              <a:t>39</a:t>
            </a:r>
            <a:r>
              <a:rPr lang="ja-JP" altLang="en-US" sz="1400" u="sng" dirty="0">
                <a:solidFill>
                  <a:srgbClr val="000000"/>
                </a:solidFill>
                <a:latin typeface="BIZ UDPゴシック" panose="020B0400000000000000" pitchFamily="50" charset="-128"/>
                <a:ea typeface="BIZ UDPゴシック" panose="020B0400000000000000" pitchFamily="50" charset="-128"/>
              </a:rPr>
              <a:t>歳以下である者</a:t>
            </a:r>
          </a:p>
        </p:txBody>
      </p:sp>
      <p:sp>
        <p:nvSpPr>
          <p:cNvPr id="10" name="テキスト ボックス 9">
            <a:extLst>
              <a:ext uri="{FF2B5EF4-FFF2-40B4-BE49-F238E27FC236}">
                <a16:creationId xmlns:a16="http://schemas.microsoft.com/office/drawing/2014/main" id="{5C60FFB0-4018-EDF5-445C-00E5AACFB0DB}"/>
              </a:ext>
            </a:extLst>
          </p:cNvPr>
          <p:cNvSpPr txBox="1"/>
          <p:nvPr/>
        </p:nvSpPr>
        <p:spPr>
          <a:xfrm>
            <a:off x="70759" y="4972118"/>
            <a:ext cx="6815624" cy="215444"/>
          </a:xfrm>
          <a:prstGeom prst="rect">
            <a:avLst/>
          </a:prstGeom>
          <a:noFill/>
        </p:spPr>
        <p:txBody>
          <a:bodyPr wrap="square">
            <a:spAutoFit/>
          </a:bodyPr>
          <a:lstStyle/>
          <a:p>
            <a:r>
              <a:rPr kumimoji="1" lang="en-US" altLang="ja-JP" sz="800" dirty="0">
                <a:solidFill>
                  <a:schemeClr val="tx1"/>
                </a:solidFill>
                <a:latin typeface="BIZ UDゴシック" panose="020B0400000000000000" pitchFamily="49" charset="-128"/>
                <a:ea typeface="BIZ UDゴシック" panose="020B0400000000000000" pitchFamily="49" charset="-128"/>
              </a:rPr>
              <a:t>※</a:t>
            </a:r>
            <a:r>
              <a:rPr kumimoji="1" lang="ja-JP" altLang="en-US" sz="800" dirty="0">
                <a:solidFill>
                  <a:schemeClr val="tx1"/>
                </a:solidFill>
                <a:latin typeface="BIZ UDゴシック" panose="020B0400000000000000" pitchFamily="49" charset="-128"/>
                <a:ea typeface="BIZ UDゴシック" panose="020B0400000000000000" pitchFamily="49" charset="-128"/>
              </a:rPr>
              <a:t>算出した補助金の額に </a:t>
            </a:r>
            <a:r>
              <a:rPr kumimoji="1" lang="en-US" altLang="ja-JP" sz="800" dirty="0">
                <a:solidFill>
                  <a:schemeClr val="tx1"/>
                </a:solidFill>
                <a:latin typeface="BIZ UDゴシック" panose="020B0400000000000000" pitchFamily="49" charset="-128"/>
                <a:ea typeface="BIZ UDゴシック" panose="020B0400000000000000" pitchFamily="49" charset="-128"/>
              </a:rPr>
              <a:t>1,000 </a:t>
            </a:r>
            <a:r>
              <a:rPr kumimoji="1" lang="ja-JP" altLang="en-US" sz="800" dirty="0">
                <a:solidFill>
                  <a:schemeClr val="tx1"/>
                </a:solidFill>
                <a:latin typeface="BIZ UDゴシック" panose="020B0400000000000000" pitchFamily="49" charset="-128"/>
                <a:ea typeface="BIZ UDゴシック" panose="020B0400000000000000" pitchFamily="49" charset="-128"/>
              </a:rPr>
              <a:t>円未満の端数がある場合は 、</a:t>
            </a:r>
            <a:r>
              <a:rPr kumimoji="1" lang="ja-JP" altLang="en-US" sz="800" dirty="0">
                <a:latin typeface="BIZ UDゴシック" panose="020B0400000000000000" pitchFamily="49" charset="-128"/>
                <a:ea typeface="BIZ UDゴシック" panose="020B0400000000000000" pitchFamily="49" charset="-128"/>
              </a:rPr>
              <a:t>その</a:t>
            </a:r>
            <a:r>
              <a:rPr kumimoji="1" lang="ja-JP" altLang="en-US" sz="800" dirty="0">
                <a:solidFill>
                  <a:schemeClr val="tx1"/>
                </a:solidFill>
                <a:latin typeface="BIZ UDゴシック" panose="020B0400000000000000" pitchFamily="49" charset="-128"/>
                <a:ea typeface="BIZ UDゴシック" panose="020B0400000000000000" pitchFamily="49" charset="-128"/>
              </a:rPr>
              <a:t>端数は切り捨て</a:t>
            </a:r>
          </a:p>
        </p:txBody>
      </p:sp>
      <p:sp>
        <p:nvSpPr>
          <p:cNvPr id="28" name="テキスト ボックス 27">
            <a:extLst>
              <a:ext uri="{FF2B5EF4-FFF2-40B4-BE49-F238E27FC236}">
                <a16:creationId xmlns:a16="http://schemas.microsoft.com/office/drawing/2014/main" id="{C2CFF9DD-93B9-67C6-7237-4905F76D928B}"/>
              </a:ext>
            </a:extLst>
          </p:cNvPr>
          <p:cNvSpPr txBox="1"/>
          <p:nvPr/>
        </p:nvSpPr>
        <p:spPr>
          <a:xfrm>
            <a:off x="-78877" y="755710"/>
            <a:ext cx="6962562" cy="400110"/>
          </a:xfrm>
          <a:prstGeom prst="rect">
            <a:avLst/>
          </a:prstGeom>
          <a:noFill/>
        </p:spPr>
        <p:txBody>
          <a:bodyPr wrap="square">
            <a:spAutoFit/>
          </a:bodyPr>
          <a:lstStyle/>
          <a:p>
            <a:pPr algn="l"/>
            <a:r>
              <a:rPr lang="ja-JP" altLang="en-US" sz="1000" u="sng" dirty="0">
                <a:solidFill>
                  <a:srgbClr val="000000"/>
                </a:solidFill>
                <a:latin typeface="BIZ UDゴシック" panose="020B0400000000000000" pitchFamily="49" charset="-128"/>
                <a:ea typeface="BIZ UDゴシック" panose="020B0400000000000000" pitchFamily="49" charset="-128"/>
              </a:rPr>
              <a:t>本市への定住の意思を持つ若者及び子育て世帯の移住を支援することで若い年代の市内流入を促し、伊賀市の活力向上と地域の活性化を図ることを目的として実施しています</a:t>
            </a:r>
            <a:endParaRPr lang="ja-JP" altLang="en-US" sz="1000" b="0" i="0" u="sng" strike="noStrike" baseline="0" dirty="0">
              <a:solidFill>
                <a:srgbClr val="000000"/>
              </a:solidFill>
              <a:latin typeface="BIZ UDゴシック" panose="020B0400000000000000" pitchFamily="49" charset="-128"/>
              <a:ea typeface="BIZ UDゴシック" panose="020B0400000000000000" pitchFamily="49" charset="-128"/>
            </a:endParaRPr>
          </a:p>
        </p:txBody>
      </p:sp>
      <p:sp>
        <p:nvSpPr>
          <p:cNvPr id="36" name="テキスト ボックス 35">
            <a:extLst>
              <a:ext uri="{FF2B5EF4-FFF2-40B4-BE49-F238E27FC236}">
                <a16:creationId xmlns:a16="http://schemas.microsoft.com/office/drawing/2014/main" id="{6050DAE3-D21A-B5A4-F5D9-CD3BEA60D2B9}"/>
              </a:ext>
            </a:extLst>
          </p:cNvPr>
          <p:cNvSpPr txBox="1"/>
          <p:nvPr/>
        </p:nvSpPr>
        <p:spPr>
          <a:xfrm>
            <a:off x="96478" y="4537871"/>
            <a:ext cx="3185904" cy="369332"/>
          </a:xfrm>
          <a:prstGeom prst="rect">
            <a:avLst/>
          </a:prstGeom>
          <a:noFill/>
        </p:spPr>
        <p:txBody>
          <a:bodyPr wrap="square">
            <a:spAutoFit/>
          </a:bodyPr>
          <a:lstStyle/>
          <a:p>
            <a:r>
              <a:rPr lang="ja-JP" altLang="en-US" dirty="0">
                <a:latin typeface="BIZ UDゴシック" panose="020B0400000000000000" pitchFamily="49" charset="-128"/>
                <a:ea typeface="BIZ UDゴシック" panose="020B0400000000000000" pitchFamily="49" charset="-128"/>
              </a:rPr>
              <a:t>子育て世帯：</a:t>
            </a:r>
            <a:r>
              <a:rPr lang="ja-JP" altLang="en-US" dirty="0">
                <a:highlight>
                  <a:srgbClr val="FFFF00"/>
                </a:highlight>
                <a:latin typeface="BIZ UDゴシック" panose="020B0400000000000000" pitchFamily="49" charset="-128"/>
                <a:ea typeface="BIZ UDゴシック" panose="020B0400000000000000" pitchFamily="49" charset="-128"/>
              </a:rPr>
              <a:t>月額上限３万円</a:t>
            </a:r>
            <a:endParaRPr lang="ja-JP" altLang="en-US" i="0" u="none" strike="noStrike" baseline="0" dirty="0">
              <a:highlight>
                <a:srgbClr val="FFFF00"/>
              </a:highlight>
              <a:latin typeface="BIZ UDゴシック" panose="020B0400000000000000" pitchFamily="49" charset="-128"/>
              <a:ea typeface="BIZ UDゴシック" panose="020B0400000000000000" pitchFamily="49" charset="-128"/>
            </a:endParaRPr>
          </a:p>
        </p:txBody>
      </p:sp>
      <p:sp>
        <p:nvSpPr>
          <p:cNvPr id="3" name="テキスト ボックス 2">
            <a:extLst>
              <a:ext uri="{FF2B5EF4-FFF2-40B4-BE49-F238E27FC236}">
                <a16:creationId xmlns:a16="http://schemas.microsoft.com/office/drawing/2014/main" id="{BDE900A9-DA8C-8AEE-113F-205F9689F368}"/>
              </a:ext>
            </a:extLst>
          </p:cNvPr>
          <p:cNvSpPr txBox="1"/>
          <p:nvPr/>
        </p:nvSpPr>
        <p:spPr>
          <a:xfrm>
            <a:off x="96478" y="42219"/>
            <a:ext cx="5603932" cy="338554"/>
          </a:xfrm>
          <a:prstGeom prst="rect">
            <a:avLst/>
          </a:prstGeom>
          <a:noFill/>
        </p:spPr>
        <p:txBody>
          <a:bodyPr wrap="square">
            <a:spAutoFit/>
          </a:bodyPr>
          <a:lstStyle/>
          <a:p>
            <a:r>
              <a:rPr lang="en-US" altLang="ja-JP" sz="1600" b="1" dirty="0">
                <a:solidFill>
                  <a:srgbClr val="FF0000"/>
                </a:solidFill>
              </a:rPr>
              <a:t>※</a:t>
            </a:r>
            <a:r>
              <a:rPr lang="ja-JP" altLang="en-US" sz="1600" b="1" dirty="0">
                <a:solidFill>
                  <a:srgbClr val="FF0000"/>
                </a:solidFill>
              </a:rPr>
              <a:t>令和７年４月１日以降に転入された方が対象です</a:t>
            </a:r>
          </a:p>
        </p:txBody>
      </p:sp>
      <p:sp>
        <p:nvSpPr>
          <p:cNvPr id="33" name="テキスト ボックス 32">
            <a:extLst>
              <a:ext uri="{FF2B5EF4-FFF2-40B4-BE49-F238E27FC236}">
                <a16:creationId xmlns:a16="http://schemas.microsoft.com/office/drawing/2014/main" id="{784B836E-74BE-D41D-46FA-3ECF9D211412}"/>
              </a:ext>
            </a:extLst>
          </p:cNvPr>
          <p:cNvSpPr txBox="1"/>
          <p:nvPr/>
        </p:nvSpPr>
        <p:spPr>
          <a:xfrm>
            <a:off x="1899336" y="6277951"/>
            <a:ext cx="6380916" cy="276999"/>
          </a:xfrm>
          <a:prstGeom prst="rect">
            <a:avLst/>
          </a:prstGeom>
          <a:noFill/>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≪以下の要件全てに該当する方が対象です。≫</a:t>
            </a:r>
          </a:p>
        </p:txBody>
      </p:sp>
      <p:sp>
        <p:nvSpPr>
          <p:cNvPr id="37" name="テキスト ボックス 36">
            <a:extLst>
              <a:ext uri="{FF2B5EF4-FFF2-40B4-BE49-F238E27FC236}">
                <a16:creationId xmlns:a16="http://schemas.microsoft.com/office/drawing/2014/main" id="{DC859FDE-793A-EDCA-E96E-70D0432F2B9A}"/>
              </a:ext>
            </a:extLst>
          </p:cNvPr>
          <p:cNvSpPr txBox="1"/>
          <p:nvPr/>
        </p:nvSpPr>
        <p:spPr>
          <a:xfrm>
            <a:off x="-27531" y="6557983"/>
            <a:ext cx="7006553" cy="3285515"/>
          </a:xfrm>
          <a:prstGeom prst="rect">
            <a:avLst/>
          </a:prstGeom>
          <a:noFill/>
        </p:spPr>
        <p:txBody>
          <a:bodyPr wrap="square">
            <a:spAutoFit/>
          </a:bodyPr>
          <a:lstStyle/>
          <a:p>
            <a:pPr marL="108000">
              <a:spcBef>
                <a:spcPts val="300"/>
              </a:spcBef>
            </a:pPr>
            <a:r>
              <a:rPr lang="ja-JP" altLang="en-US" sz="1200" dirty="0">
                <a:latin typeface="BIZ UDPゴシック" panose="020B0400000000000000" pitchFamily="50" charset="-128"/>
                <a:ea typeface="BIZ UDPゴシック" panose="020B0400000000000000" pitchFamily="50" charset="-128"/>
              </a:rPr>
              <a:t>■若者または子育て世帯いずれかに該当する方</a:t>
            </a:r>
            <a:endParaRPr lang="en-US" altLang="ja-JP" sz="1200" dirty="0">
              <a:latin typeface="BIZ UDPゴシック" panose="020B0400000000000000" pitchFamily="50" charset="-128"/>
              <a:ea typeface="BIZ UDPゴシック" panose="020B0400000000000000" pitchFamily="50" charset="-128"/>
            </a:endParaRPr>
          </a:p>
          <a:p>
            <a:pPr marL="108000">
              <a:spcBef>
                <a:spcPts val="300"/>
              </a:spcBef>
            </a:pPr>
            <a:r>
              <a:rPr lang="ja-JP" altLang="en-US" sz="1600" dirty="0">
                <a:latin typeface="BIZ UDPゴシック" panose="020B0400000000000000" pitchFamily="50" charset="-128"/>
                <a:ea typeface="BIZ UDPゴシック" panose="020B0400000000000000" pitchFamily="50" charset="-128"/>
              </a:rPr>
              <a:t>　　　</a:t>
            </a:r>
            <a:r>
              <a:rPr lang="ja-JP" altLang="en-US" sz="1500" dirty="0">
                <a:latin typeface="BIZ UDPゴシック" panose="020B0400000000000000" pitchFamily="50" charset="-128"/>
                <a:ea typeface="BIZ UDPゴシック" panose="020B0400000000000000" pitchFamily="50" charset="-128"/>
              </a:rPr>
              <a:t>若者　・・・申請日において</a:t>
            </a:r>
            <a:r>
              <a:rPr lang="en-US" altLang="ja-JP" sz="1500" dirty="0">
                <a:latin typeface="BIZ UDPゴシック" panose="020B0400000000000000" pitchFamily="50" charset="-128"/>
                <a:ea typeface="BIZ UDPゴシック" panose="020B0400000000000000" pitchFamily="50" charset="-128"/>
              </a:rPr>
              <a:t>39</a:t>
            </a:r>
            <a:r>
              <a:rPr lang="ja-JP" altLang="en-US" sz="1500" dirty="0">
                <a:latin typeface="BIZ UDPゴシック" panose="020B0400000000000000" pitchFamily="50" charset="-128"/>
                <a:ea typeface="BIZ UDPゴシック" panose="020B0400000000000000" pitchFamily="50" charset="-128"/>
              </a:rPr>
              <a:t>歳以下である者</a:t>
            </a:r>
          </a:p>
          <a:p>
            <a:pPr marL="108000">
              <a:spcBef>
                <a:spcPts val="300"/>
              </a:spcBef>
            </a:pPr>
            <a:r>
              <a:rPr lang="ja-JP" altLang="en-US" sz="1500" dirty="0">
                <a:latin typeface="BIZ UDPゴシック" panose="020B0400000000000000" pitchFamily="50" charset="-128"/>
                <a:ea typeface="BIZ UDPゴシック" panose="020B0400000000000000" pitchFamily="50" charset="-128"/>
              </a:rPr>
              <a:t>　　　子育て世帯・・・申請日において中学生以下の者が属する世帯</a:t>
            </a:r>
            <a:endParaRPr lang="en-US" altLang="ja-JP" sz="1500" dirty="0">
              <a:latin typeface="BIZ UDPゴシック" panose="020B0400000000000000" pitchFamily="50" charset="-128"/>
              <a:ea typeface="BIZ UDPゴシック" panose="020B0400000000000000" pitchFamily="50" charset="-128"/>
            </a:endParaRP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□令和７年４月１日以降に本市に転入した方で、転入日前１年以内に、伊賀市に住所を有していない方</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□補助金の交付決定日から３年以上、本市に定住する意思を有する方</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□伊賀市内に所在する賃貸住宅と賃貸借契約を締結した賃借人であること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□賃貸住宅の所在地において交付対象者及びその世帯構成員が伊賀市の住民基本台帳に登録され、</a:t>
            </a:r>
            <a:endParaRPr lang="en-US" altLang="ja-JP" sz="1200" dirty="0">
              <a:latin typeface="BIZ UDPゴシック" panose="020B0400000000000000" pitchFamily="50" charset="-128"/>
              <a:ea typeface="BIZ UDPゴシック" panose="020B0400000000000000" pitchFamily="50" charset="-128"/>
            </a:endParaRP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　現に居住していること。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□申請者の転勤、出向（交付対象者の意思にかかわらず就業先が命令できる場合を含む。）、　医療施　</a:t>
            </a:r>
            <a:endParaRPr lang="en-US" altLang="ja-JP" sz="1200" dirty="0">
              <a:latin typeface="BIZ UDPゴシック" panose="020B0400000000000000" pitchFamily="50" charset="-128"/>
              <a:ea typeface="BIZ UDPゴシック" panose="020B0400000000000000" pitchFamily="50" charset="-128"/>
            </a:endParaRP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　設又は福祉施設への入所、学校への入学等による一時的な居住ではないこと。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□申請者が生活保護法の規定による住宅扶助その他公的制度による家賃補助等を受けていないこと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□申請者が市税を滞納していないこと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□申請者及びその世帯構成員が暴力団員又は暴力団関係者でないこと</a:t>
            </a:r>
          </a:p>
          <a:p>
            <a:pPr marL="108000">
              <a:spcBef>
                <a:spcPts val="300"/>
              </a:spcBef>
            </a:pPr>
            <a:r>
              <a:rPr lang="ja-JP" altLang="en-US" sz="1200" dirty="0">
                <a:latin typeface="BIZ UDPゴシック" panose="020B0400000000000000" pitchFamily="50" charset="-128"/>
                <a:ea typeface="BIZ UDPゴシック" panose="020B0400000000000000" pitchFamily="50" charset="-128"/>
              </a:rPr>
              <a:t>□補助対象経費について、国、県又は市による他の補助金等の交付を受けていないこと</a:t>
            </a:r>
          </a:p>
        </p:txBody>
      </p:sp>
      <p:sp>
        <p:nvSpPr>
          <p:cNvPr id="38" name="テキスト ボックス 37">
            <a:extLst>
              <a:ext uri="{FF2B5EF4-FFF2-40B4-BE49-F238E27FC236}">
                <a16:creationId xmlns:a16="http://schemas.microsoft.com/office/drawing/2014/main" id="{3B898D78-2D19-C99B-B2A3-EB705CD977AB}"/>
              </a:ext>
            </a:extLst>
          </p:cNvPr>
          <p:cNvSpPr txBox="1"/>
          <p:nvPr/>
        </p:nvSpPr>
        <p:spPr>
          <a:xfrm>
            <a:off x="3268072" y="4060192"/>
            <a:ext cx="495026" cy="400110"/>
          </a:xfrm>
          <a:prstGeom prst="rect">
            <a:avLst/>
          </a:prstGeom>
          <a:noFill/>
        </p:spPr>
        <p:txBody>
          <a:bodyPr wrap="square">
            <a:spAutoFit/>
          </a:bodyPr>
          <a:lstStyle/>
          <a:p>
            <a:r>
              <a:rPr lang="ja-JP" altLang="en-US" sz="2000" dirty="0">
                <a:solidFill>
                  <a:srgbClr val="FF0000"/>
                </a:solidFill>
                <a:latin typeface="BIZ UDゴシック" panose="020B0400000000000000" pitchFamily="49" charset="-128"/>
                <a:ea typeface="BIZ UDゴシック" panose="020B0400000000000000" pitchFamily="49" charset="-128"/>
              </a:rPr>
              <a:t>⇒</a:t>
            </a:r>
            <a:endParaRPr lang="ja-JP" altLang="en-US" sz="2000" i="0" u="none" strike="noStrike" baseline="0" dirty="0">
              <a:solidFill>
                <a:srgbClr val="FF0000"/>
              </a:solidFill>
              <a:latin typeface="BIZ UDゴシック" panose="020B0400000000000000" pitchFamily="49" charset="-128"/>
              <a:ea typeface="BIZ UDゴシック" panose="020B0400000000000000" pitchFamily="49" charset="-128"/>
            </a:endParaRPr>
          </a:p>
        </p:txBody>
      </p:sp>
      <p:sp>
        <p:nvSpPr>
          <p:cNvPr id="39" name="テキスト ボックス 38">
            <a:extLst>
              <a:ext uri="{FF2B5EF4-FFF2-40B4-BE49-F238E27FC236}">
                <a16:creationId xmlns:a16="http://schemas.microsoft.com/office/drawing/2014/main" id="{F5ECC7C6-00D1-6519-F402-E4F5F280C1CE}"/>
              </a:ext>
            </a:extLst>
          </p:cNvPr>
          <p:cNvSpPr txBox="1"/>
          <p:nvPr/>
        </p:nvSpPr>
        <p:spPr>
          <a:xfrm>
            <a:off x="3278512" y="4510693"/>
            <a:ext cx="495026" cy="400110"/>
          </a:xfrm>
          <a:prstGeom prst="rect">
            <a:avLst/>
          </a:prstGeom>
          <a:noFill/>
        </p:spPr>
        <p:txBody>
          <a:bodyPr wrap="square">
            <a:spAutoFit/>
          </a:bodyPr>
          <a:lstStyle/>
          <a:p>
            <a:r>
              <a:rPr lang="ja-JP" altLang="en-US" sz="2000" dirty="0">
                <a:solidFill>
                  <a:srgbClr val="FF0000"/>
                </a:solidFill>
                <a:latin typeface="BIZ UDゴシック" panose="020B0400000000000000" pitchFamily="49" charset="-128"/>
                <a:ea typeface="BIZ UDゴシック" panose="020B0400000000000000" pitchFamily="49" charset="-128"/>
              </a:rPr>
              <a:t>⇒</a:t>
            </a:r>
            <a:endParaRPr lang="ja-JP" altLang="en-US" sz="2000" i="0" u="none" strike="noStrike" baseline="0" dirty="0">
              <a:solidFill>
                <a:srgbClr val="FF0000"/>
              </a:solidFill>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F2F44738-37DC-F5DC-911A-D97D797BC56B}"/>
              </a:ext>
            </a:extLst>
          </p:cNvPr>
          <p:cNvSpPr txBox="1"/>
          <p:nvPr/>
        </p:nvSpPr>
        <p:spPr>
          <a:xfrm>
            <a:off x="-33442" y="6720037"/>
            <a:ext cx="538109" cy="646331"/>
          </a:xfrm>
          <a:prstGeom prst="rect">
            <a:avLst/>
          </a:prstGeom>
          <a:noFill/>
        </p:spPr>
        <p:txBody>
          <a:bodyPr wrap="square">
            <a:spAutoFit/>
          </a:bodyPr>
          <a:lstStyle/>
          <a:p>
            <a:r>
              <a:rPr lang="ja-JP" altLang="en-US" sz="3600" dirty="0">
                <a:solidFill>
                  <a:srgbClr val="FF0000"/>
                </a:solidFill>
                <a:latin typeface="BIZ UDゴシック" panose="020B0400000000000000" pitchFamily="49" charset="-128"/>
                <a:ea typeface="BIZ UDゴシック" panose="020B0400000000000000" pitchFamily="49" charset="-128"/>
              </a:rPr>
              <a:t>⇒</a:t>
            </a:r>
            <a:endParaRPr lang="ja-JP" altLang="en-US" sz="3600" i="0" u="none" strike="noStrike" baseline="0" dirty="0">
              <a:solidFill>
                <a:srgbClr val="FF0000"/>
              </a:solidFill>
              <a:latin typeface="BIZ UDゴシック" panose="020B0400000000000000" pitchFamily="49" charset="-128"/>
              <a:ea typeface="BIZ UDゴシック" panose="020B0400000000000000" pitchFamily="49" charset="-128"/>
            </a:endParaRPr>
          </a:p>
        </p:txBody>
      </p:sp>
      <p:sp>
        <p:nvSpPr>
          <p:cNvPr id="46" name="矢印: 山形 45">
            <a:extLst>
              <a:ext uri="{FF2B5EF4-FFF2-40B4-BE49-F238E27FC236}">
                <a16:creationId xmlns:a16="http://schemas.microsoft.com/office/drawing/2014/main" id="{6D13EBA2-07B0-36EA-184E-8FDAF84069CF}"/>
              </a:ext>
            </a:extLst>
          </p:cNvPr>
          <p:cNvSpPr/>
          <p:nvPr/>
        </p:nvSpPr>
        <p:spPr>
          <a:xfrm>
            <a:off x="26080" y="3605855"/>
            <a:ext cx="1761939" cy="404987"/>
          </a:xfrm>
          <a:prstGeom prst="chevron">
            <a:avLst/>
          </a:prstGeom>
          <a:solidFill>
            <a:schemeClr val="accent2">
              <a:lumMod val="20000"/>
              <a:lumOff val="80000"/>
            </a:schemeClr>
          </a:solid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補　助　額</a:t>
            </a:r>
            <a:r>
              <a:rPr kumimoji="1" lang="zh-TW" altLang="en-US" sz="1600" dirty="0">
                <a:solidFill>
                  <a:schemeClr val="tx1"/>
                </a:solidFill>
                <a:latin typeface="BIZ UDPゴシック" panose="020B0400000000000000" pitchFamily="50" charset="-128"/>
                <a:ea typeface="BIZ UDPゴシック" panose="020B0400000000000000" pitchFamily="50" charset="-128"/>
              </a:rPr>
              <a:t>　</a:t>
            </a:r>
          </a:p>
        </p:txBody>
      </p:sp>
      <p:sp>
        <p:nvSpPr>
          <p:cNvPr id="49" name="矢印: 山形 48">
            <a:extLst>
              <a:ext uri="{FF2B5EF4-FFF2-40B4-BE49-F238E27FC236}">
                <a16:creationId xmlns:a16="http://schemas.microsoft.com/office/drawing/2014/main" id="{0C8CEEE3-DB16-10AF-FAE1-3C729712DA2B}"/>
              </a:ext>
            </a:extLst>
          </p:cNvPr>
          <p:cNvSpPr/>
          <p:nvPr/>
        </p:nvSpPr>
        <p:spPr>
          <a:xfrm>
            <a:off x="58635" y="5296278"/>
            <a:ext cx="1919464" cy="368480"/>
          </a:xfrm>
          <a:prstGeom prst="chevron">
            <a:avLst/>
          </a:prstGeom>
          <a:solidFill>
            <a:schemeClr val="accent2">
              <a:lumMod val="20000"/>
              <a:lumOff val="80000"/>
            </a:schemeClr>
          </a:solid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dist"/>
            <a:r>
              <a:rPr kumimoji="1" lang="ja-JP" altLang="en-US" sz="1600" dirty="0">
                <a:solidFill>
                  <a:schemeClr val="tx1"/>
                </a:solidFill>
                <a:latin typeface="BIZ UDPゴシック" panose="020B0400000000000000" pitchFamily="50" charset="-128"/>
                <a:ea typeface="BIZ UDPゴシック" panose="020B0400000000000000" pitchFamily="50" charset="-128"/>
              </a:rPr>
              <a:t>補助対象期間</a:t>
            </a:r>
            <a:r>
              <a:rPr kumimoji="1" lang="zh-TW" altLang="en-US" sz="1600" dirty="0">
                <a:solidFill>
                  <a:schemeClr val="tx1"/>
                </a:solidFill>
                <a:latin typeface="BIZ UDPゴシック" panose="020B0400000000000000" pitchFamily="50" charset="-128"/>
                <a:ea typeface="BIZ UDPゴシック" panose="020B0400000000000000" pitchFamily="50" charset="-128"/>
              </a:rPr>
              <a:t>　</a:t>
            </a:r>
          </a:p>
        </p:txBody>
      </p:sp>
      <p:sp>
        <p:nvSpPr>
          <p:cNvPr id="50" name="矢印: 山形 49">
            <a:extLst>
              <a:ext uri="{FF2B5EF4-FFF2-40B4-BE49-F238E27FC236}">
                <a16:creationId xmlns:a16="http://schemas.microsoft.com/office/drawing/2014/main" id="{22F62496-42E9-4765-2D67-845EF4057D28}"/>
              </a:ext>
            </a:extLst>
          </p:cNvPr>
          <p:cNvSpPr/>
          <p:nvPr/>
        </p:nvSpPr>
        <p:spPr>
          <a:xfrm>
            <a:off x="137397" y="6194119"/>
            <a:ext cx="1761939" cy="327404"/>
          </a:xfrm>
          <a:prstGeom prst="chevron">
            <a:avLst/>
          </a:prstGeom>
          <a:solidFill>
            <a:schemeClr val="accent2">
              <a:lumMod val="20000"/>
              <a:lumOff val="80000"/>
            </a:schemeClr>
          </a:solid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dist"/>
            <a:r>
              <a:rPr kumimoji="1" lang="ja-JP" altLang="en-US" sz="1600" dirty="0">
                <a:solidFill>
                  <a:schemeClr val="tx1"/>
                </a:solidFill>
                <a:latin typeface="BIZ UDPゴシック" panose="020B0400000000000000" pitchFamily="50" charset="-128"/>
                <a:ea typeface="BIZ UDPゴシック" panose="020B0400000000000000" pitchFamily="50" charset="-128"/>
              </a:rPr>
              <a:t>交付対象者</a:t>
            </a:r>
            <a:endParaRPr kumimoji="1" lang="zh-TW"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63" name="テキスト ボックス 62">
            <a:extLst>
              <a:ext uri="{FF2B5EF4-FFF2-40B4-BE49-F238E27FC236}">
                <a16:creationId xmlns:a16="http://schemas.microsoft.com/office/drawing/2014/main" id="{46869C95-2E21-7617-1AF7-BA5B7713B97E}"/>
              </a:ext>
            </a:extLst>
          </p:cNvPr>
          <p:cNvSpPr txBox="1"/>
          <p:nvPr/>
        </p:nvSpPr>
        <p:spPr>
          <a:xfrm>
            <a:off x="2096274" y="1311005"/>
            <a:ext cx="5491262" cy="338554"/>
          </a:xfrm>
          <a:prstGeom prst="rect">
            <a:avLst/>
          </a:prstGeom>
          <a:noFill/>
        </p:spPr>
        <p:txBody>
          <a:bodyPr wrap="square">
            <a:spAutoFit/>
          </a:bodyPr>
          <a:lstStyle/>
          <a:p>
            <a:r>
              <a:rPr lang="ja-JP" altLang="en-US" sz="1600" b="1" u="sng" dirty="0"/>
              <a:t>月額家賃から住宅手当を控除した額</a:t>
            </a:r>
          </a:p>
        </p:txBody>
      </p:sp>
      <p:sp>
        <p:nvSpPr>
          <p:cNvPr id="64" name="矢印: 山形 63">
            <a:extLst>
              <a:ext uri="{FF2B5EF4-FFF2-40B4-BE49-F238E27FC236}">
                <a16:creationId xmlns:a16="http://schemas.microsoft.com/office/drawing/2014/main" id="{C4964C33-BF6A-DA76-8B31-C2BDF7D1BFC5}"/>
              </a:ext>
            </a:extLst>
          </p:cNvPr>
          <p:cNvSpPr/>
          <p:nvPr/>
        </p:nvSpPr>
        <p:spPr>
          <a:xfrm>
            <a:off x="26080" y="1256019"/>
            <a:ext cx="1984574" cy="382184"/>
          </a:xfrm>
          <a:prstGeom prst="chevron">
            <a:avLst/>
          </a:prstGeom>
          <a:solidFill>
            <a:schemeClr val="accent2">
              <a:lumMod val="20000"/>
              <a:lumOff val="80000"/>
            </a:schemeClr>
          </a:solid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dist"/>
            <a:r>
              <a:rPr kumimoji="1" lang="ja-JP" altLang="en-US" sz="1600" dirty="0">
                <a:solidFill>
                  <a:schemeClr val="tx1"/>
                </a:solidFill>
                <a:latin typeface="BIZ UDPゴシック" panose="020B0400000000000000" pitchFamily="50" charset="-128"/>
                <a:ea typeface="BIZ UDPゴシック" panose="020B0400000000000000" pitchFamily="50" charset="-128"/>
              </a:rPr>
              <a:t>補助対象経費</a:t>
            </a:r>
            <a:r>
              <a:rPr kumimoji="1" lang="zh-TW" altLang="en-US" sz="1600" dirty="0">
                <a:solidFill>
                  <a:schemeClr val="tx1"/>
                </a:solidFill>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360310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3" name="四角形: 角を丸くする 12">
            <a:extLst>
              <a:ext uri="{FF2B5EF4-FFF2-40B4-BE49-F238E27FC236}">
                <a16:creationId xmlns:a16="http://schemas.microsoft.com/office/drawing/2014/main" id="{A84A943E-36CA-C9A5-5D53-017D9FCD1CDA}"/>
              </a:ext>
            </a:extLst>
          </p:cNvPr>
          <p:cNvSpPr/>
          <p:nvPr/>
        </p:nvSpPr>
        <p:spPr>
          <a:xfrm>
            <a:off x="6115378" y="206128"/>
            <a:ext cx="566499" cy="6449604"/>
          </a:xfrm>
          <a:prstGeom prst="roundRect">
            <a:avLst/>
          </a:prstGeom>
          <a:solidFill>
            <a:schemeClr val="accent5">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800" b="1">
                <a:latin typeface="+mn-ea"/>
              </a:rPr>
              <a:t>市</a:t>
            </a:r>
            <a:endParaRPr lang="en-US" altLang="ja-JP" sz="2800" b="1">
              <a:latin typeface="+mn-ea"/>
            </a:endParaRPr>
          </a:p>
          <a:p>
            <a:pPr algn="ctr"/>
            <a:r>
              <a:rPr lang="ja-JP" altLang="en-US" sz="2800" b="1">
                <a:latin typeface="+mn-ea"/>
              </a:rPr>
              <a:t>役</a:t>
            </a:r>
            <a:endParaRPr lang="en-US" altLang="ja-JP" sz="2800" b="1">
              <a:latin typeface="+mn-ea"/>
            </a:endParaRPr>
          </a:p>
          <a:p>
            <a:pPr algn="ctr"/>
            <a:r>
              <a:rPr lang="ja-JP" altLang="en-US" sz="2800" b="1">
                <a:latin typeface="+mn-ea"/>
              </a:rPr>
              <a:t>所</a:t>
            </a:r>
            <a:endParaRPr lang="en-US" altLang="ja-JP" sz="2800" b="1" dirty="0">
              <a:latin typeface="+mn-ea"/>
            </a:endParaRPr>
          </a:p>
        </p:txBody>
      </p:sp>
      <p:sp>
        <p:nvSpPr>
          <p:cNvPr id="24" name="矢印: 五方向 23">
            <a:extLst>
              <a:ext uri="{FF2B5EF4-FFF2-40B4-BE49-F238E27FC236}">
                <a16:creationId xmlns:a16="http://schemas.microsoft.com/office/drawing/2014/main" id="{093A3041-7CCD-CFC1-00FC-25A6356F09D8}"/>
              </a:ext>
            </a:extLst>
          </p:cNvPr>
          <p:cNvSpPr/>
          <p:nvPr/>
        </p:nvSpPr>
        <p:spPr>
          <a:xfrm>
            <a:off x="719973" y="518763"/>
            <a:ext cx="5372015" cy="331408"/>
          </a:xfrm>
          <a:prstGeom prst="homePlate">
            <a:avLst/>
          </a:prstGeom>
          <a:solidFill>
            <a:schemeClr val="accent4">
              <a:lumMod val="40000"/>
              <a:lumOff val="6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b="1" dirty="0"/>
              <a:t>①交付申請書　提出</a:t>
            </a:r>
            <a:endParaRPr kumimoji="1" lang="ja-JP" altLang="en-US" sz="1600" b="1" dirty="0"/>
          </a:p>
        </p:txBody>
      </p:sp>
      <p:sp>
        <p:nvSpPr>
          <p:cNvPr id="40" name="フローチャート: 準備 39">
            <a:extLst>
              <a:ext uri="{FF2B5EF4-FFF2-40B4-BE49-F238E27FC236}">
                <a16:creationId xmlns:a16="http://schemas.microsoft.com/office/drawing/2014/main" id="{1EF3EFEF-9011-46BD-EECC-052A53C60F9E}"/>
              </a:ext>
            </a:extLst>
          </p:cNvPr>
          <p:cNvSpPr/>
          <p:nvPr/>
        </p:nvSpPr>
        <p:spPr>
          <a:xfrm>
            <a:off x="298954" y="17297"/>
            <a:ext cx="6354150" cy="420100"/>
          </a:xfrm>
          <a:prstGeom prst="flowChartPreparation">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endParaRPr kumimoji="1" lang="en-US" altLang="ja-JP" sz="1200" dirty="0"/>
          </a:p>
        </p:txBody>
      </p:sp>
      <p:sp>
        <p:nvSpPr>
          <p:cNvPr id="44" name="テキスト ボックス 43">
            <a:extLst>
              <a:ext uri="{FF2B5EF4-FFF2-40B4-BE49-F238E27FC236}">
                <a16:creationId xmlns:a16="http://schemas.microsoft.com/office/drawing/2014/main" id="{3CCF3464-CB53-1402-70BB-350FACCF979E}"/>
              </a:ext>
            </a:extLst>
          </p:cNvPr>
          <p:cNvSpPr txBox="1"/>
          <p:nvPr/>
        </p:nvSpPr>
        <p:spPr>
          <a:xfrm>
            <a:off x="2058035" y="46054"/>
            <a:ext cx="3410058" cy="369332"/>
          </a:xfrm>
          <a:prstGeom prst="rect">
            <a:avLst/>
          </a:prstGeom>
          <a:noFill/>
        </p:spPr>
        <p:txBody>
          <a:bodyPr wrap="square" rtlCol="0">
            <a:spAutoFit/>
          </a:bodyPr>
          <a:lstStyle/>
          <a:p>
            <a:r>
              <a:rPr kumimoji="1" lang="ja-JP" altLang="en-US" sz="1800" b="1" dirty="0"/>
              <a:t>申請から交付までの流れ</a:t>
            </a:r>
            <a:endParaRPr kumimoji="1" lang="ja-JP" altLang="en-US" dirty="0"/>
          </a:p>
        </p:txBody>
      </p:sp>
      <p:sp>
        <p:nvSpPr>
          <p:cNvPr id="22" name="四角形: 角を丸くする 21">
            <a:extLst>
              <a:ext uri="{FF2B5EF4-FFF2-40B4-BE49-F238E27FC236}">
                <a16:creationId xmlns:a16="http://schemas.microsoft.com/office/drawing/2014/main" id="{D52F3145-1623-8CCE-71F9-927FAF99CF47}"/>
              </a:ext>
            </a:extLst>
          </p:cNvPr>
          <p:cNvSpPr/>
          <p:nvPr/>
        </p:nvSpPr>
        <p:spPr>
          <a:xfrm>
            <a:off x="204896" y="224958"/>
            <a:ext cx="523293" cy="6449604"/>
          </a:xfrm>
          <a:prstGeom prst="roundRect">
            <a:avLst/>
          </a:prstGeom>
          <a:solidFill>
            <a:schemeClr val="accent4">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b="1" dirty="0">
                <a:latin typeface="+mn-ea"/>
              </a:rPr>
              <a:t>申</a:t>
            </a:r>
            <a:endParaRPr kumimoji="1" lang="en-US" altLang="ja-JP" sz="2800" b="1" dirty="0">
              <a:latin typeface="+mn-ea"/>
            </a:endParaRPr>
          </a:p>
          <a:p>
            <a:pPr algn="ctr"/>
            <a:r>
              <a:rPr kumimoji="1" lang="ja-JP" altLang="en-US" sz="2800" b="1" dirty="0">
                <a:latin typeface="+mn-ea"/>
              </a:rPr>
              <a:t>請</a:t>
            </a:r>
            <a:endParaRPr kumimoji="1" lang="en-US" altLang="ja-JP" sz="2800" b="1" dirty="0">
              <a:latin typeface="+mn-ea"/>
            </a:endParaRPr>
          </a:p>
          <a:p>
            <a:pPr algn="ctr"/>
            <a:r>
              <a:rPr kumimoji="1" lang="ja-JP" altLang="en-US" sz="2800" b="1" dirty="0">
                <a:latin typeface="+mn-ea"/>
              </a:rPr>
              <a:t>者</a:t>
            </a:r>
          </a:p>
        </p:txBody>
      </p:sp>
      <p:sp>
        <p:nvSpPr>
          <p:cNvPr id="31" name="四角形: 角を丸くする 30">
            <a:extLst>
              <a:ext uri="{FF2B5EF4-FFF2-40B4-BE49-F238E27FC236}">
                <a16:creationId xmlns:a16="http://schemas.microsoft.com/office/drawing/2014/main" id="{1EBCEF47-37A1-267A-0A1A-1D2BDBDA2062}"/>
              </a:ext>
            </a:extLst>
          </p:cNvPr>
          <p:cNvSpPr/>
          <p:nvPr/>
        </p:nvSpPr>
        <p:spPr>
          <a:xfrm>
            <a:off x="905160" y="2287139"/>
            <a:ext cx="5033247" cy="14600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a:t>　</a:t>
            </a:r>
            <a:r>
              <a:rPr kumimoji="1" lang="en-US" altLang="ja-JP" sz="1200" dirty="0"/>
              <a:t>【</a:t>
            </a:r>
            <a:r>
              <a:rPr kumimoji="1" lang="ja-JP" altLang="en-US" sz="1200" dirty="0"/>
              <a:t>交付対象期間</a:t>
            </a:r>
            <a:r>
              <a:rPr kumimoji="1" lang="en-US" altLang="ja-JP" sz="1200" dirty="0"/>
              <a:t>】</a:t>
            </a:r>
          </a:p>
          <a:p>
            <a:r>
              <a:rPr kumimoji="1" lang="ja-JP" altLang="en-US" sz="1200" dirty="0"/>
              <a:t>　　　　申請日の属する月の翌月から</a:t>
            </a:r>
            <a:r>
              <a:rPr kumimoji="1" lang="ja-JP" altLang="en-US" sz="1200" dirty="0">
                <a:solidFill>
                  <a:srgbClr val="FF0000"/>
                </a:solidFill>
              </a:rPr>
              <a:t>連続する</a:t>
            </a:r>
            <a:r>
              <a:rPr kumimoji="1" lang="en-US" altLang="ja-JP" sz="1200" dirty="0">
                <a:solidFill>
                  <a:srgbClr val="FF0000"/>
                </a:solidFill>
              </a:rPr>
              <a:t>2</a:t>
            </a:r>
            <a:r>
              <a:rPr kumimoji="1" lang="ja-JP" altLang="en-US" sz="1200" dirty="0">
                <a:solidFill>
                  <a:srgbClr val="FF0000"/>
                </a:solidFill>
              </a:rPr>
              <a:t>年間</a:t>
            </a:r>
            <a:r>
              <a:rPr kumimoji="1" lang="ja-JP" altLang="en-US" sz="1200" dirty="0"/>
              <a:t>が対象です。</a:t>
            </a:r>
            <a:endParaRPr kumimoji="1" lang="en-US" altLang="ja-JP" sz="1200" dirty="0"/>
          </a:p>
          <a:p>
            <a:endParaRPr kumimoji="1" lang="en-US" altLang="ja-JP" sz="1050" dirty="0"/>
          </a:p>
          <a:p>
            <a:r>
              <a:rPr kumimoji="1" lang="ja-JP" altLang="en-US" sz="1200" dirty="0"/>
              <a:t>　＜交付対象期間認定例＞</a:t>
            </a:r>
            <a:endParaRPr kumimoji="1" lang="en-US" altLang="ja-JP" sz="1200" dirty="0"/>
          </a:p>
          <a:p>
            <a:pPr>
              <a:lnSpc>
                <a:spcPct val="150000"/>
              </a:lnSpc>
            </a:pPr>
            <a:r>
              <a:rPr kumimoji="1" lang="ja-JP" altLang="en-US" sz="1200" dirty="0"/>
              <a:t>　　　　●令和７年７月中に申請された場合</a:t>
            </a:r>
            <a:endParaRPr kumimoji="1" lang="en-US" altLang="ja-JP" sz="1200" dirty="0"/>
          </a:p>
          <a:p>
            <a:pPr>
              <a:lnSpc>
                <a:spcPct val="150000"/>
              </a:lnSpc>
            </a:pPr>
            <a:r>
              <a:rPr kumimoji="1" lang="ja-JP" altLang="en-US" sz="1200" dirty="0"/>
              <a:t>　　　　　➡令和７年８月１日から令和９年７月末日まで</a:t>
            </a:r>
            <a:endParaRPr kumimoji="1" lang="en-US" altLang="ja-JP" sz="1200" dirty="0"/>
          </a:p>
        </p:txBody>
      </p:sp>
      <p:sp>
        <p:nvSpPr>
          <p:cNvPr id="20" name="矢印: 五方向 19">
            <a:extLst>
              <a:ext uri="{FF2B5EF4-FFF2-40B4-BE49-F238E27FC236}">
                <a16:creationId xmlns:a16="http://schemas.microsoft.com/office/drawing/2014/main" id="{00FDBB1B-9A44-F407-09E5-6FF1BB6B8156}"/>
              </a:ext>
            </a:extLst>
          </p:cNvPr>
          <p:cNvSpPr/>
          <p:nvPr/>
        </p:nvSpPr>
        <p:spPr>
          <a:xfrm>
            <a:off x="728189" y="4259298"/>
            <a:ext cx="5315467" cy="328417"/>
          </a:xfrm>
          <a:prstGeom prst="homePlate">
            <a:avLst/>
          </a:prstGeom>
          <a:solidFill>
            <a:schemeClr val="accent4">
              <a:lumMod val="40000"/>
              <a:lumOff val="6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b="1" dirty="0"/>
              <a:t>②実績報告書　提出</a:t>
            </a:r>
            <a:endParaRPr kumimoji="1" lang="ja-JP" altLang="en-US" sz="1600" b="1" dirty="0"/>
          </a:p>
        </p:txBody>
      </p:sp>
      <p:sp>
        <p:nvSpPr>
          <p:cNvPr id="23" name="矢印: 五方向 22">
            <a:extLst>
              <a:ext uri="{FF2B5EF4-FFF2-40B4-BE49-F238E27FC236}">
                <a16:creationId xmlns:a16="http://schemas.microsoft.com/office/drawing/2014/main" id="{99744AF4-EAE6-E49A-F0A8-AE31985ADE2D}"/>
              </a:ext>
            </a:extLst>
          </p:cNvPr>
          <p:cNvSpPr/>
          <p:nvPr/>
        </p:nvSpPr>
        <p:spPr>
          <a:xfrm flipH="1">
            <a:off x="799912" y="3833409"/>
            <a:ext cx="5315466" cy="329129"/>
          </a:xfrm>
          <a:prstGeom prst="homePlate">
            <a:avLst/>
          </a:prstGeom>
          <a:solidFill>
            <a:schemeClr val="accent5">
              <a:lumMod val="20000"/>
              <a:lumOff val="8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b="1" dirty="0"/>
              <a:t>交付決定通知</a:t>
            </a:r>
            <a:endParaRPr kumimoji="1" lang="ja-JP" altLang="en-US" sz="1600" b="1" dirty="0"/>
          </a:p>
        </p:txBody>
      </p:sp>
      <p:sp>
        <p:nvSpPr>
          <p:cNvPr id="38" name="矢印: 五方向 37">
            <a:extLst>
              <a:ext uri="{FF2B5EF4-FFF2-40B4-BE49-F238E27FC236}">
                <a16:creationId xmlns:a16="http://schemas.microsoft.com/office/drawing/2014/main" id="{FCE052E3-F9E6-674B-E359-E520C4BC8017}"/>
              </a:ext>
            </a:extLst>
          </p:cNvPr>
          <p:cNvSpPr/>
          <p:nvPr/>
        </p:nvSpPr>
        <p:spPr>
          <a:xfrm flipH="1">
            <a:off x="767130" y="5832459"/>
            <a:ext cx="5338346" cy="302553"/>
          </a:xfrm>
          <a:prstGeom prst="homePlate">
            <a:avLst/>
          </a:prstGeom>
          <a:solidFill>
            <a:schemeClr val="accent5">
              <a:lumMod val="20000"/>
              <a:lumOff val="80000"/>
            </a:schemeClr>
          </a:solidFill>
          <a:ln>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交付額確定通知</a:t>
            </a:r>
            <a:endParaRPr kumimoji="1" lang="en-US" altLang="ja-JP" sz="1600" b="1" dirty="0">
              <a:latin typeface="游ゴシック" panose="020B0400000000000000" pitchFamily="50" charset="-128"/>
              <a:ea typeface="游ゴシック" panose="020B0400000000000000" pitchFamily="50" charset="-128"/>
            </a:endParaRPr>
          </a:p>
        </p:txBody>
      </p:sp>
      <p:sp>
        <p:nvSpPr>
          <p:cNvPr id="7" name="矢印: 五方向 6">
            <a:extLst>
              <a:ext uri="{FF2B5EF4-FFF2-40B4-BE49-F238E27FC236}">
                <a16:creationId xmlns:a16="http://schemas.microsoft.com/office/drawing/2014/main" id="{4394177F-5585-94A7-909B-0030FFBEF835}"/>
              </a:ext>
            </a:extLst>
          </p:cNvPr>
          <p:cNvSpPr/>
          <p:nvPr/>
        </p:nvSpPr>
        <p:spPr>
          <a:xfrm flipH="1">
            <a:off x="767130" y="6183598"/>
            <a:ext cx="5338346" cy="290927"/>
          </a:xfrm>
          <a:prstGeom prst="homePlate">
            <a:avLst/>
          </a:prstGeom>
          <a:solidFill>
            <a:schemeClr val="accent1">
              <a:lumMod val="60000"/>
              <a:lumOff val="40000"/>
            </a:schemeClr>
          </a:solidFill>
          <a:ln>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補助金交付</a:t>
            </a:r>
            <a:endParaRPr kumimoji="1" lang="en-US" altLang="ja-JP" sz="1600" b="1" dirty="0">
              <a:latin typeface="游ゴシック" panose="020B0400000000000000" pitchFamily="50" charset="-128"/>
              <a:ea typeface="游ゴシック" panose="020B0400000000000000" pitchFamily="50" charset="-128"/>
            </a:endParaRPr>
          </a:p>
        </p:txBody>
      </p:sp>
      <p:grpSp>
        <p:nvGrpSpPr>
          <p:cNvPr id="18" name="グループ化 17">
            <a:extLst>
              <a:ext uri="{FF2B5EF4-FFF2-40B4-BE49-F238E27FC236}">
                <a16:creationId xmlns:a16="http://schemas.microsoft.com/office/drawing/2014/main" id="{9C9B1823-BD82-8852-072E-B7D166BBDE35}"/>
              </a:ext>
            </a:extLst>
          </p:cNvPr>
          <p:cNvGrpSpPr/>
          <p:nvPr/>
        </p:nvGrpSpPr>
        <p:grpSpPr>
          <a:xfrm>
            <a:off x="953080" y="4647403"/>
            <a:ext cx="5033246" cy="1155140"/>
            <a:chOff x="1025253" y="4953000"/>
            <a:chExt cx="4598574" cy="1057988"/>
          </a:xfrm>
        </p:grpSpPr>
        <p:sp>
          <p:nvSpPr>
            <p:cNvPr id="37" name="四角形: 角を丸くする 36">
              <a:extLst>
                <a:ext uri="{FF2B5EF4-FFF2-40B4-BE49-F238E27FC236}">
                  <a16:creationId xmlns:a16="http://schemas.microsoft.com/office/drawing/2014/main" id="{84AA9345-CC79-3054-EA72-A501A90C5B53}"/>
                </a:ext>
              </a:extLst>
            </p:cNvPr>
            <p:cNvSpPr/>
            <p:nvPr/>
          </p:nvSpPr>
          <p:spPr>
            <a:xfrm>
              <a:off x="1025253" y="4953000"/>
              <a:ext cx="4598574" cy="10579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700" dirty="0"/>
                <a:t>　　　　　　　　</a:t>
              </a:r>
              <a:endParaRPr kumimoji="1" lang="en-US" altLang="ja-JP" sz="700" dirty="0"/>
            </a:p>
          </p:txBody>
        </p:sp>
        <p:cxnSp>
          <p:nvCxnSpPr>
            <p:cNvPr id="2" name="直線コネクタ 1">
              <a:extLst>
                <a:ext uri="{FF2B5EF4-FFF2-40B4-BE49-F238E27FC236}">
                  <a16:creationId xmlns:a16="http://schemas.microsoft.com/office/drawing/2014/main" id="{EF4140AD-44EB-1B32-16DC-F29531EB285F}"/>
                </a:ext>
              </a:extLst>
            </p:cNvPr>
            <p:cNvCxnSpPr>
              <a:cxnSpLocks/>
            </p:cNvCxnSpPr>
            <p:nvPr/>
          </p:nvCxnSpPr>
          <p:spPr>
            <a:xfrm>
              <a:off x="1225873" y="5239156"/>
              <a:ext cx="4332760" cy="0"/>
            </a:xfrm>
            <a:prstGeom prst="line">
              <a:avLst/>
            </a:prstGeom>
            <a:solidFill>
              <a:schemeClr val="bg1"/>
            </a:solidFill>
          </p:spPr>
          <p:style>
            <a:lnRef idx="1">
              <a:schemeClr val="dk1"/>
            </a:lnRef>
            <a:fillRef idx="0">
              <a:schemeClr val="dk1"/>
            </a:fillRef>
            <a:effectRef idx="0">
              <a:schemeClr val="dk1"/>
            </a:effectRef>
            <a:fontRef idx="minor">
              <a:schemeClr val="tx1"/>
            </a:fontRef>
          </p:style>
        </p:cxnSp>
        <p:sp>
          <p:nvSpPr>
            <p:cNvPr id="26" name="テキスト ボックス 25">
              <a:extLst>
                <a:ext uri="{FF2B5EF4-FFF2-40B4-BE49-F238E27FC236}">
                  <a16:creationId xmlns:a16="http://schemas.microsoft.com/office/drawing/2014/main" id="{A8D36D6A-6CF8-B599-18E0-136677D75261}"/>
                </a:ext>
              </a:extLst>
            </p:cNvPr>
            <p:cNvSpPr txBox="1"/>
            <p:nvPr/>
          </p:nvSpPr>
          <p:spPr>
            <a:xfrm>
              <a:off x="1232788" y="4995834"/>
              <a:ext cx="4345317" cy="326858"/>
            </a:xfrm>
            <a:prstGeom prst="rect">
              <a:avLst/>
            </a:prstGeom>
            <a:noFill/>
          </p:spPr>
          <p:txBody>
            <a:bodyPr wrap="square">
              <a:spAutoFit/>
            </a:bodyPr>
            <a:lstStyle/>
            <a:p>
              <a:r>
                <a:rPr kumimoji="1" lang="ja-JP" altLang="en-US" sz="1400" dirty="0"/>
                <a:t>当該年度分の実績をその年度の</a:t>
              </a:r>
              <a:r>
                <a:rPr kumimoji="1" lang="ja-JP" altLang="en-US" sz="1400" b="1" dirty="0">
                  <a:solidFill>
                    <a:srgbClr val="FF0000"/>
                  </a:solidFill>
                </a:rPr>
                <a:t>３月３１日まで</a:t>
              </a:r>
              <a:r>
                <a:rPr kumimoji="1" lang="ja-JP" altLang="en-US" sz="1400" dirty="0"/>
                <a:t>に提出</a:t>
              </a:r>
              <a:endParaRPr kumimoji="1" lang="en-US" altLang="ja-JP" sz="1050" dirty="0"/>
            </a:p>
          </p:txBody>
        </p:sp>
      </p:grpSp>
      <p:sp>
        <p:nvSpPr>
          <p:cNvPr id="33" name="テキスト ボックス 32">
            <a:extLst>
              <a:ext uri="{FF2B5EF4-FFF2-40B4-BE49-F238E27FC236}">
                <a16:creationId xmlns:a16="http://schemas.microsoft.com/office/drawing/2014/main" id="{83360BB8-456A-04E6-8DF6-DC0632AF1684}"/>
              </a:ext>
            </a:extLst>
          </p:cNvPr>
          <p:cNvSpPr txBox="1"/>
          <p:nvPr/>
        </p:nvSpPr>
        <p:spPr>
          <a:xfrm>
            <a:off x="1115531" y="5170993"/>
            <a:ext cx="5054174" cy="646331"/>
          </a:xfrm>
          <a:prstGeom prst="rect">
            <a:avLst/>
          </a:prstGeom>
          <a:noFill/>
        </p:spPr>
        <p:txBody>
          <a:bodyPr wrap="square">
            <a:spAutoFit/>
          </a:bodyPr>
          <a:lstStyle/>
          <a:p>
            <a:r>
              <a:rPr lang="ja-JP" altLang="en-US" sz="1200" dirty="0"/>
              <a:t>□ 実績報告書（様式第８号）　□ 家賃を支払ったことが分かる書類　　</a:t>
            </a:r>
            <a:endParaRPr lang="en-US" altLang="ja-JP" sz="1200" dirty="0"/>
          </a:p>
          <a:p>
            <a:r>
              <a:rPr lang="ja-JP" altLang="en-US" sz="1200" dirty="0"/>
              <a:t>□ 住宅手当支給等証明書（様式第９号）　□ 口座振替依頼書</a:t>
            </a:r>
            <a:endParaRPr lang="en-US" altLang="ja-JP" sz="1200" dirty="0"/>
          </a:p>
          <a:p>
            <a:r>
              <a:rPr lang="ja-JP" altLang="en-US" sz="1200" dirty="0"/>
              <a:t>□市税に滞納がないことを証する書類（完納証明書など）</a:t>
            </a:r>
          </a:p>
        </p:txBody>
      </p:sp>
      <p:sp>
        <p:nvSpPr>
          <p:cNvPr id="29" name="テキスト ボックス 28">
            <a:extLst>
              <a:ext uri="{FF2B5EF4-FFF2-40B4-BE49-F238E27FC236}">
                <a16:creationId xmlns:a16="http://schemas.microsoft.com/office/drawing/2014/main" id="{F75494D3-B2CC-5F00-DBF0-DA2F24C782E7}"/>
              </a:ext>
            </a:extLst>
          </p:cNvPr>
          <p:cNvSpPr txBox="1"/>
          <p:nvPr/>
        </p:nvSpPr>
        <p:spPr>
          <a:xfrm>
            <a:off x="1011472" y="4951782"/>
            <a:ext cx="1716689" cy="276999"/>
          </a:xfrm>
          <a:prstGeom prst="rect">
            <a:avLst/>
          </a:prstGeom>
          <a:noFill/>
        </p:spPr>
        <p:txBody>
          <a:bodyPr wrap="square">
            <a:spAutoFit/>
          </a:bodyPr>
          <a:lstStyle/>
          <a:p>
            <a:r>
              <a:rPr lang="en-US" altLang="ja-JP" sz="1200" dirty="0"/>
              <a:t>【</a:t>
            </a:r>
            <a:r>
              <a:rPr lang="ja-JP" altLang="en-US" sz="1200" dirty="0"/>
              <a:t>提出書類</a:t>
            </a:r>
            <a:r>
              <a:rPr lang="en-US" altLang="ja-JP" sz="1200" dirty="0"/>
              <a:t>】</a:t>
            </a:r>
            <a:endParaRPr lang="ja-JP" altLang="en-US" sz="1200" dirty="0"/>
          </a:p>
        </p:txBody>
      </p:sp>
      <p:sp>
        <p:nvSpPr>
          <p:cNvPr id="30" name="四角形: 角を丸くする 29">
            <a:extLst>
              <a:ext uri="{FF2B5EF4-FFF2-40B4-BE49-F238E27FC236}">
                <a16:creationId xmlns:a16="http://schemas.microsoft.com/office/drawing/2014/main" id="{28117242-8ED9-2B03-49C5-E31BAE6FE58D}"/>
              </a:ext>
            </a:extLst>
          </p:cNvPr>
          <p:cNvSpPr/>
          <p:nvPr/>
        </p:nvSpPr>
        <p:spPr>
          <a:xfrm>
            <a:off x="896328" y="915123"/>
            <a:ext cx="5033247" cy="13308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400" b="1" u="sng" dirty="0"/>
          </a:p>
          <a:p>
            <a:r>
              <a:rPr kumimoji="1" lang="ja-JP" altLang="en-US" sz="1050" dirty="0"/>
              <a:t>　　　　　　</a:t>
            </a:r>
            <a:endParaRPr kumimoji="1" lang="en-US" altLang="ja-JP" sz="1050" dirty="0"/>
          </a:p>
        </p:txBody>
      </p:sp>
      <p:sp>
        <p:nvSpPr>
          <p:cNvPr id="28" name="テキスト ボックス 27">
            <a:extLst>
              <a:ext uri="{FF2B5EF4-FFF2-40B4-BE49-F238E27FC236}">
                <a16:creationId xmlns:a16="http://schemas.microsoft.com/office/drawing/2014/main" id="{2302865A-42FD-17E1-0C08-814F708AE596}"/>
              </a:ext>
            </a:extLst>
          </p:cNvPr>
          <p:cNvSpPr txBox="1"/>
          <p:nvPr/>
        </p:nvSpPr>
        <p:spPr>
          <a:xfrm>
            <a:off x="728189" y="1244324"/>
            <a:ext cx="1716689" cy="276999"/>
          </a:xfrm>
          <a:prstGeom prst="rect">
            <a:avLst/>
          </a:prstGeom>
          <a:noFill/>
        </p:spPr>
        <p:txBody>
          <a:bodyPr wrap="square">
            <a:spAutoFit/>
          </a:bodyPr>
          <a:lstStyle/>
          <a:p>
            <a:r>
              <a:rPr lang="ja-JP" altLang="en-US" sz="1200" dirty="0"/>
              <a:t>　　　</a:t>
            </a:r>
            <a:r>
              <a:rPr lang="en-US" altLang="ja-JP" sz="1200" dirty="0"/>
              <a:t>【</a:t>
            </a:r>
            <a:r>
              <a:rPr lang="ja-JP" altLang="en-US" sz="1200" dirty="0"/>
              <a:t>提出書類</a:t>
            </a:r>
            <a:r>
              <a:rPr lang="en-US" altLang="ja-JP" sz="1200" dirty="0"/>
              <a:t>】</a:t>
            </a:r>
            <a:endParaRPr lang="ja-JP" altLang="en-US" sz="1200" dirty="0"/>
          </a:p>
        </p:txBody>
      </p:sp>
      <p:sp>
        <p:nvSpPr>
          <p:cNvPr id="50" name="テキスト ボックス 49">
            <a:extLst>
              <a:ext uri="{FF2B5EF4-FFF2-40B4-BE49-F238E27FC236}">
                <a16:creationId xmlns:a16="http://schemas.microsoft.com/office/drawing/2014/main" id="{44759CE8-75DB-63AA-267B-96D6BB57B717}"/>
              </a:ext>
            </a:extLst>
          </p:cNvPr>
          <p:cNvSpPr txBox="1"/>
          <p:nvPr/>
        </p:nvSpPr>
        <p:spPr>
          <a:xfrm>
            <a:off x="2024484" y="918230"/>
            <a:ext cx="3431626" cy="338554"/>
          </a:xfrm>
          <a:prstGeom prst="rect">
            <a:avLst/>
          </a:prstGeom>
          <a:noFill/>
        </p:spPr>
        <p:txBody>
          <a:bodyPr wrap="square">
            <a:spAutoFit/>
          </a:bodyPr>
          <a:lstStyle/>
          <a:p>
            <a:r>
              <a:rPr lang="ja-JP" altLang="en-US" sz="1600" b="1" dirty="0"/>
              <a:t>転入日から３か月以内に提出</a:t>
            </a:r>
          </a:p>
        </p:txBody>
      </p:sp>
      <p:sp>
        <p:nvSpPr>
          <p:cNvPr id="52" name="テキスト ボックス 51">
            <a:extLst>
              <a:ext uri="{FF2B5EF4-FFF2-40B4-BE49-F238E27FC236}">
                <a16:creationId xmlns:a16="http://schemas.microsoft.com/office/drawing/2014/main" id="{5E2F775D-1491-2C77-DFF4-A963A6FAC912}"/>
              </a:ext>
            </a:extLst>
          </p:cNvPr>
          <p:cNvSpPr txBox="1"/>
          <p:nvPr/>
        </p:nvSpPr>
        <p:spPr>
          <a:xfrm>
            <a:off x="1115531" y="1449134"/>
            <a:ext cx="6681952" cy="830997"/>
          </a:xfrm>
          <a:prstGeom prst="rect">
            <a:avLst/>
          </a:prstGeom>
          <a:noFill/>
        </p:spPr>
        <p:txBody>
          <a:bodyPr wrap="square">
            <a:spAutoFit/>
          </a:bodyPr>
          <a:lstStyle/>
          <a:p>
            <a:r>
              <a:rPr lang="ja-JP" altLang="en-US" sz="1200" dirty="0"/>
              <a:t>　□ 交付申請書（様式第１号）</a:t>
            </a:r>
            <a:endParaRPr lang="en-US" altLang="ja-JP" sz="1200" dirty="0"/>
          </a:p>
          <a:p>
            <a:r>
              <a:rPr lang="ja-JP" altLang="en-US" sz="1200" dirty="0"/>
              <a:t>　□ 誓約書（様式第２号）　　　□ 同意書（様式第３号）</a:t>
            </a:r>
            <a:endParaRPr lang="en-US" altLang="ja-JP" sz="1200" dirty="0"/>
          </a:p>
          <a:p>
            <a:r>
              <a:rPr lang="ja-JP" altLang="en-US" sz="1200" dirty="0"/>
              <a:t>　□ 世帯全員の住民票の写し　　□ 賃貸借契約書の写し</a:t>
            </a:r>
          </a:p>
          <a:p>
            <a:r>
              <a:rPr lang="ja-JP" altLang="en-US" sz="1200" dirty="0"/>
              <a:t>　□ 転入日から過去１年伊賀市に住んでないことが分かる書類</a:t>
            </a:r>
          </a:p>
        </p:txBody>
      </p:sp>
      <p:cxnSp>
        <p:nvCxnSpPr>
          <p:cNvPr id="12" name="直線コネクタ 11">
            <a:extLst>
              <a:ext uri="{FF2B5EF4-FFF2-40B4-BE49-F238E27FC236}">
                <a16:creationId xmlns:a16="http://schemas.microsoft.com/office/drawing/2014/main" id="{B8C84841-7B4C-5646-9272-0FE612E00474}"/>
              </a:ext>
            </a:extLst>
          </p:cNvPr>
          <p:cNvCxnSpPr>
            <a:cxnSpLocks/>
          </p:cNvCxnSpPr>
          <p:nvPr/>
        </p:nvCxnSpPr>
        <p:spPr>
          <a:xfrm>
            <a:off x="1224615" y="1256784"/>
            <a:ext cx="4600484" cy="0"/>
          </a:xfrm>
          <a:prstGeom prst="line">
            <a:avLst/>
          </a:prstGeom>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81030AAB-7321-2E66-7641-7927BDDEF4B7}"/>
              </a:ext>
            </a:extLst>
          </p:cNvPr>
          <p:cNvSpPr/>
          <p:nvPr/>
        </p:nvSpPr>
        <p:spPr>
          <a:xfrm>
            <a:off x="14606" y="9009330"/>
            <a:ext cx="6843394" cy="896669"/>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182A743-0A45-AD95-4533-DF56C23ECDA9}"/>
              </a:ext>
            </a:extLst>
          </p:cNvPr>
          <p:cNvSpPr txBox="1"/>
          <p:nvPr/>
        </p:nvSpPr>
        <p:spPr>
          <a:xfrm>
            <a:off x="4528932" y="9029705"/>
            <a:ext cx="6537101" cy="830997"/>
          </a:xfrm>
          <a:prstGeom prst="rect">
            <a:avLst/>
          </a:prstGeom>
          <a:noFill/>
        </p:spPr>
        <p:txBody>
          <a:bodyPr wrap="square">
            <a:spAutoFit/>
          </a:bodyPr>
          <a:lstStyle/>
          <a:p>
            <a:r>
              <a:rPr lang="ja-JP" altLang="en-US" sz="1200" dirty="0">
                <a:solidFill>
                  <a:srgbClr val="000000"/>
                </a:solidFill>
                <a:latin typeface="BIZ UDPゴシック" panose="020B0400000000000000" pitchFamily="50" charset="-128"/>
                <a:ea typeface="BIZ UDPゴシック" panose="020B0400000000000000" pitchFamily="50" charset="-128"/>
              </a:rPr>
              <a:t>≪お問合せ先≫</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r>
              <a:rPr lang="ja-JP" altLang="en-US" sz="1200" dirty="0">
                <a:solidFill>
                  <a:srgbClr val="000000"/>
                </a:solidFill>
                <a:latin typeface="BIZ UDPゴシック" panose="020B0400000000000000" pitchFamily="50" charset="-128"/>
                <a:ea typeface="BIZ UDPゴシック" panose="020B0400000000000000" pitchFamily="50" charset="-128"/>
              </a:rPr>
              <a:t>伊賀市地域創生課 移住定住係   </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r>
              <a:rPr lang="ja-JP" altLang="en-US" sz="1200" dirty="0">
                <a:solidFill>
                  <a:srgbClr val="000000"/>
                </a:solidFill>
                <a:latin typeface="BIZ UDPゴシック" panose="020B0400000000000000" pitchFamily="50" charset="-128"/>
                <a:ea typeface="BIZ UDPゴシック" panose="020B0400000000000000"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rPr>
              <a:t>0595-22-9680</a:t>
            </a:r>
            <a:r>
              <a:rPr lang="ja-JP" altLang="en-US" sz="1200" dirty="0">
                <a:solidFill>
                  <a:srgbClr val="000000"/>
                </a:solidFill>
                <a:latin typeface="BIZ UDPゴシック" panose="020B0400000000000000" pitchFamily="50" charset="-128"/>
                <a:ea typeface="BIZ UDPゴシック" panose="020B0400000000000000" pitchFamily="50" charset="-128"/>
              </a:rPr>
              <a:t>　</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r>
              <a:rPr lang="ja-JP" altLang="en-US" sz="1200" dirty="0">
                <a:solidFill>
                  <a:srgbClr val="000000"/>
                </a:solidFill>
                <a:latin typeface="BIZ UDPゴシック" panose="020B0400000000000000" pitchFamily="50" charset="-128"/>
                <a:ea typeface="BIZ UDPゴシック" panose="020B0400000000000000"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rPr>
              <a:t>chisou@city.iga.lg.jp</a:t>
            </a:r>
          </a:p>
        </p:txBody>
      </p:sp>
      <p:sp>
        <p:nvSpPr>
          <p:cNvPr id="6" name="テキスト ボックス 5">
            <a:extLst>
              <a:ext uri="{FF2B5EF4-FFF2-40B4-BE49-F238E27FC236}">
                <a16:creationId xmlns:a16="http://schemas.microsoft.com/office/drawing/2014/main" id="{8F1132AF-A8D1-0A1B-CEFF-C5135282765D}"/>
              </a:ext>
            </a:extLst>
          </p:cNvPr>
          <p:cNvSpPr txBox="1"/>
          <p:nvPr/>
        </p:nvSpPr>
        <p:spPr>
          <a:xfrm>
            <a:off x="1112627" y="9342619"/>
            <a:ext cx="3552690" cy="307777"/>
          </a:xfrm>
          <a:prstGeom prst="rect">
            <a:avLst/>
          </a:prstGeom>
          <a:noFill/>
        </p:spPr>
        <p:txBody>
          <a:bodyPr wrap="square">
            <a:spAutoFit/>
          </a:bodyPr>
          <a:lstStyle/>
          <a:p>
            <a:r>
              <a:rPr lang="ja-JP" altLang="en-US" sz="1400" dirty="0">
                <a:solidFill>
                  <a:srgbClr val="000000"/>
                </a:solidFill>
                <a:latin typeface="BIZ UDPゴシック" panose="020B0400000000000000" pitchFamily="50" charset="-128"/>
                <a:ea typeface="BIZ UDPゴシック" panose="020B0400000000000000" pitchFamily="50" charset="-128"/>
              </a:rPr>
              <a:t>←詳しくは</a:t>
            </a:r>
            <a:r>
              <a:rPr lang="en-US" altLang="ja-JP" sz="1400" dirty="0">
                <a:solidFill>
                  <a:srgbClr val="000000"/>
                </a:solidFill>
                <a:latin typeface="BIZ UDPゴシック" panose="020B0400000000000000" pitchFamily="50" charset="-128"/>
                <a:ea typeface="BIZ UDPゴシック" panose="020B0400000000000000" pitchFamily="50" charset="-128"/>
              </a:rPr>
              <a:t>HP</a:t>
            </a:r>
            <a:r>
              <a:rPr lang="ja-JP" altLang="en-US" sz="1400" dirty="0">
                <a:solidFill>
                  <a:srgbClr val="000000"/>
                </a:solidFill>
                <a:latin typeface="BIZ UDPゴシック" panose="020B0400000000000000" pitchFamily="50" charset="-128"/>
                <a:ea typeface="BIZ UDPゴシック" panose="020B0400000000000000" pitchFamily="50" charset="-128"/>
              </a:rPr>
              <a:t>をご確認ください</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p:txBody>
      </p:sp>
      <p:grpSp>
        <p:nvGrpSpPr>
          <p:cNvPr id="15" name="グループ化 14">
            <a:extLst>
              <a:ext uri="{FF2B5EF4-FFF2-40B4-BE49-F238E27FC236}">
                <a16:creationId xmlns:a16="http://schemas.microsoft.com/office/drawing/2014/main" id="{A21D8FCE-788C-420E-DC29-3BCFA326334D}"/>
              </a:ext>
            </a:extLst>
          </p:cNvPr>
          <p:cNvGrpSpPr/>
          <p:nvPr/>
        </p:nvGrpSpPr>
        <p:grpSpPr>
          <a:xfrm>
            <a:off x="204896" y="6681371"/>
            <a:ext cx="6653104" cy="2208209"/>
            <a:chOff x="93299" y="6929575"/>
            <a:chExt cx="6653104" cy="1967250"/>
          </a:xfrm>
        </p:grpSpPr>
        <p:sp>
          <p:nvSpPr>
            <p:cNvPr id="8" name="四角形: 角を丸くする 7">
              <a:extLst>
                <a:ext uri="{FF2B5EF4-FFF2-40B4-BE49-F238E27FC236}">
                  <a16:creationId xmlns:a16="http://schemas.microsoft.com/office/drawing/2014/main" id="{2545DD41-7211-B620-7C30-D475139B1273}"/>
                </a:ext>
              </a:extLst>
            </p:cNvPr>
            <p:cNvSpPr/>
            <p:nvPr/>
          </p:nvSpPr>
          <p:spPr>
            <a:xfrm>
              <a:off x="93299" y="6947727"/>
              <a:ext cx="6615131" cy="17857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200" dirty="0"/>
            </a:p>
          </p:txBody>
        </p:sp>
        <p:sp>
          <p:nvSpPr>
            <p:cNvPr id="10" name="テキスト ボックス 9">
              <a:extLst>
                <a:ext uri="{FF2B5EF4-FFF2-40B4-BE49-F238E27FC236}">
                  <a16:creationId xmlns:a16="http://schemas.microsoft.com/office/drawing/2014/main" id="{BD687627-20EF-4998-7BDA-5B3A3DA4C5F4}"/>
                </a:ext>
              </a:extLst>
            </p:cNvPr>
            <p:cNvSpPr txBox="1"/>
            <p:nvPr/>
          </p:nvSpPr>
          <p:spPr>
            <a:xfrm>
              <a:off x="131272" y="7292801"/>
              <a:ext cx="6615131" cy="1604024"/>
            </a:xfrm>
            <a:prstGeom prst="rect">
              <a:avLst/>
            </a:prstGeom>
            <a:noFill/>
          </p:spPr>
          <p:txBody>
            <a:bodyPr wrap="square">
              <a:spAutoFit/>
            </a:bodyPr>
            <a:lstStyle/>
            <a:p>
              <a:r>
                <a:rPr lang="ja-JP" altLang="en-US" sz="1300" dirty="0">
                  <a:latin typeface="+mn-ea"/>
                </a:rPr>
                <a:t>補助金の交付期間が終了するまで、毎年度、「① 交付申請書 提出 」「 ② 実績報告書 提出 」を繰り返すことで、補助金の交付を受けることができます。</a:t>
              </a:r>
              <a:endParaRPr lang="en-US" altLang="ja-JP" sz="1300" dirty="0">
                <a:latin typeface="+mn-ea"/>
              </a:endParaRPr>
            </a:p>
            <a:p>
              <a:r>
                <a:rPr lang="ja-JP" altLang="en-US" sz="1300" dirty="0">
                  <a:latin typeface="+mn-ea"/>
                </a:rPr>
                <a:t>２年目以降は「①交付申請書の提出」を、</a:t>
              </a:r>
              <a:r>
                <a:rPr lang="ja-JP" altLang="en-US" sz="1300" b="1" dirty="0">
                  <a:solidFill>
                    <a:srgbClr val="FF0000"/>
                  </a:solidFill>
                  <a:latin typeface="+mn-ea"/>
                </a:rPr>
                <a:t>４月中</a:t>
              </a:r>
              <a:r>
                <a:rPr lang="ja-JP" altLang="en-US" sz="1300" b="1" dirty="0">
                  <a:latin typeface="+mn-ea"/>
                </a:rPr>
                <a:t>に提出してください。</a:t>
              </a:r>
              <a:endParaRPr lang="en-US" altLang="ja-JP" sz="1300" b="1" dirty="0">
                <a:latin typeface="+mn-ea"/>
              </a:endParaRPr>
            </a:p>
            <a:p>
              <a:r>
                <a:rPr lang="ja-JP" altLang="en-US" sz="1200" b="1" dirty="0">
                  <a:latin typeface="+mn-ea"/>
                </a:rPr>
                <a:t>≪必要書類≫</a:t>
              </a:r>
              <a:endParaRPr lang="en-US" altLang="ja-JP" sz="1200" b="1" dirty="0">
                <a:latin typeface="+mn-ea"/>
              </a:endParaRPr>
            </a:p>
            <a:p>
              <a:r>
                <a:rPr lang="ja-JP" altLang="en-US" sz="1200" dirty="0">
                  <a:latin typeface="+mn-ea"/>
                </a:rPr>
                <a:t>交付申請書の提出時 </a:t>
              </a:r>
              <a:r>
                <a:rPr lang="ja-JP" altLang="en-US" sz="1200" dirty="0">
                  <a:latin typeface="遊"/>
                </a:rPr>
                <a:t>→ □交付申請書（様式第１号）□誓約書（様式第２号）</a:t>
              </a:r>
              <a:r>
                <a:rPr lang="zh-TW" altLang="en-US" sz="1200" dirty="0">
                  <a:latin typeface="遊"/>
                </a:rPr>
                <a:t> </a:t>
              </a:r>
              <a:endParaRPr lang="en-US" altLang="ja-JP" sz="1200" dirty="0">
                <a:latin typeface="遊"/>
              </a:endParaRPr>
            </a:p>
            <a:p>
              <a:r>
                <a:rPr lang="ja-JP" altLang="en-US" sz="1200" dirty="0">
                  <a:latin typeface="+mn-ea"/>
                </a:rPr>
                <a:t>実績報告書の提出時 </a:t>
              </a:r>
              <a:r>
                <a:rPr lang="ja-JP" altLang="en-US" sz="1200" dirty="0">
                  <a:latin typeface="遊"/>
                </a:rPr>
                <a:t>→ </a:t>
              </a:r>
              <a:r>
                <a:rPr lang="ja-JP" altLang="en-US" sz="1200" dirty="0">
                  <a:latin typeface="+mn-ea"/>
                </a:rPr>
                <a:t>□実績報告書（様式第８号）□住宅手当支給等証明書（様式第９号）</a:t>
              </a:r>
              <a:endParaRPr lang="en-US" altLang="ja-JP" sz="1200" dirty="0">
                <a:latin typeface="+mn-ea"/>
              </a:endParaRPr>
            </a:p>
            <a:p>
              <a:r>
                <a:rPr lang="ja-JP" altLang="en-US" sz="1200" dirty="0">
                  <a:latin typeface="+mn-ea"/>
                </a:rPr>
                <a:t>                                     □家賃を支払ったことが分かる書類　□口座振替依頼書</a:t>
              </a:r>
              <a:endParaRPr lang="en-US" altLang="ja-JP" sz="1200" dirty="0">
                <a:latin typeface="+mn-ea"/>
              </a:endParaRPr>
            </a:p>
            <a:p>
              <a:r>
                <a:rPr lang="en-US" altLang="ja-JP" sz="1200" dirty="0">
                  <a:latin typeface="+mn-ea"/>
                </a:rPr>
                <a:t>                                     </a:t>
              </a:r>
              <a:r>
                <a:rPr lang="ja-JP" altLang="en-US" sz="1200" dirty="0"/>
                <a:t>□市税に滞納がないことを証する書類（完納証明書など）</a:t>
              </a:r>
            </a:p>
            <a:p>
              <a:r>
                <a:rPr lang="ja-JP" altLang="en-US" sz="1200" dirty="0">
                  <a:latin typeface="+mn-ea"/>
                </a:rPr>
                <a:t>　</a:t>
              </a:r>
              <a:endParaRPr lang="en-US" altLang="ja-JP" sz="1200" dirty="0">
                <a:latin typeface="遊"/>
              </a:endParaRPr>
            </a:p>
          </p:txBody>
        </p:sp>
        <p:cxnSp>
          <p:nvCxnSpPr>
            <p:cNvPr id="11" name="直線コネクタ 10">
              <a:extLst>
                <a:ext uri="{FF2B5EF4-FFF2-40B4-BE49-F238E27FC236}">
                  <a16:creationId xmlns:a16="http://schemas.microsoft.com/office/drawing/2014/main" id="{3ADFB126-CE4D-5826-874E-8394A7CB690E}"/>
                </a:ext>
              </a:extLst>
            </p:cNvPr>
            <p:cNvCxnSpPr>
              <a:cxnSpLocks/>
            </p:cNvCxnSpPr>
            <p:nvPr/>
          </p:nvCxnSpPr>
          <p:spPr>
            <a:xfrm>
              <a:off x="318095" y="7218879"/>
              <a:ext cx="6330568" cy="0"/>
            </a:xfrm>
            <a:prstGeom prst="line">
              <a:avLst/>
            </a:prstGeom>
          </p:spPr>
          <p:style>
            <a:lnRef idx="1">
              <a:schemeClr val="dk1"/>
            </a:lnRef>
            <a:fillRef idx="0">
              <a:schemeClr val="dk1"/>
            </a:fillRef>
            <a:effectRef idx="0">
              <a:schemeClr val="dk1"/>
            </a:effectRef>
            <a:fontRef idx="minor">
              <a:schemeClr val="tx1"/>
            </a:fontRef>
          </p:style>
        </p:cxnSp>
        <p:sp>
          <p:nvSpPr>
            <p:cNvPr id="39" name="テキスト ボックス 38">
              <a:extLst>
                <a:ext uri="{FF2B5EF4-FFF2-40B4-BE49-F238E27FC236}">
                  <a16:creationId xmlns:a16="http://schemas.microsoft.com/office/drawing/2014/main" id="{BB7E545C-C93A-AFF0-44CD-5BE058A77FC4}"/>
                </a:ext>
              </a:extLst>
            </p:cNvPr>
            <p:cNvSpPr txBox="1"/>
            <p:nvPr/>
          </p:nvSpPr>
          <p:spPr>
            <a:xfrm>
              <a:off x="1724704" y="6929575"/>
              <a:ext cx="3099241" cy="369332"/>
            </a:xfrm>
            <a:prstGeom prst="rect">
              <a:avLst/>
            </a:prstGeom>
            <a:noFill/>
          </p:spPr>
          <p:txBody>
            <a:bodyPr wrap="square" rtlCol="0">
              <a:spAutoFit/>
            </a:bodyPr>
            <a:lstStyle/>
            <a:p>
              <a:r>
                <a:rPr kumimoji="1" lang="ja-JP" altLang="en-US" b="1" dirty="0"/>
                <a:t>２年目以降の申請について </a:t>
              </a:r>
            </a:p>
          </p:txBody>
        </p:sp>
      </p:grpSp>
      <p:sp>
        <p:nvSpPr>
          <p:cNvPr id="16" name="テキスト ボックス 15">
            <a:extLst>
              <a:ext uri="{FF2B5EF4-FFF2-40B4-BE49-F238E27FC236}">
                <a16:creationId xmlns:a16="http://schemas.microsoft.com/office/drawing/2014/main" id="{03F98178-BDA5-18F3-89F7-0D93CF8CDB7D}"/>
              </a:ext>
            </a:extLst>
          </p:cNvPr>
          <p:cNvSpPr txBox="1"/>
          <p:nvPr/>
        </p:nvSpPr>
        <p:spPr>
          <a:xfrm>
            <a:off x="434766" y="8740382"/>
            <a:ext cx="7112057" cy="276999"/>
          </a:xfrm>
          <a:prstGeom prst="rect">
            <a:avLst/>
          </a:prstGeom>
          <a:noFill/>
        </p:spPr>
        <p:txBody>
          <a:bodyPr wrap="square">
            <a:spAutoFit/>
          </a:bodyPr>
          <a:lstStyle/>
          <a:p>
            <a:r>
              <a:rPr lang="en-US" altLang="ja-JP" sz="1200" b="1" dirty="0"/>
              <a:t>※</a:t>
            </a:r>
            <a:r>
              <a:rPr lang="ja-JP" altLang="en-US" sz="1200" b="1" dirty="0"/>
              <a:t>申請内容に変更があった場合は、変更承認申請書（様式第</a:t>
            </a:r>
            <a:r>
              <a:rPr lang="en-US" altLang="ja-JP" sz="1200" b="1" dirty="0"/>
              <a:t>6</a:t>
            </a:r>
            <a:r>
              <a:rPr lang="ja-JP" altLang="en-US" sz="1200" b="1" dirty="0"/>
              <a:t>号）を提出してください。</a:t>
            </a:r>
          </a:p>
        </p:txBody>
      </p:sp>
      <p:pic>
        <p:nvPicPr>
          <p:cNvPr id="17" name="図 16">
            <a:extLst>
              <a:ext uri="{FF2B5EF4-FFF2-40B4-BE49-F238E27FC236}">
                <a16:creationId xmlns:a16="http://schemas.microsoft.com/office/drawing/2014/main" id="{F47983C2-15CA-D45B-951E-FCE5AAD35A43}"/>
              </a:ext>
            </a:extLst>
          </p:cNvPr>
          <p:cNvPicPr>
            <a:picLocks noChangeAspect="1"/>
          </p:cNvPicPr>
          <p:nvPr/>
        </p:nvPicPr>
        <p:blipFill rotWithShape="1">
          <a:blip r:embed="rId2">
            <a:extLst>
              <a:ext uri="{28A0092B-C50C-407E-A947-70E740481C1C}">
                <a14:useLocalDpi xmlns:a14="http://schemas.microsoft.com/office/drawing/2010/main" val="0"/>
              </a:ext>
            </a:extLst>
          </a:blip>
          <a:srcRect l="6072" t="7254" r="6786" b="7254"/>
          <a:stretch/>
        </p:blipFill>
        <p:spPr>
          <a:xfrm>
            <a:off x="115761" y="9009957"/>
            <a:ext cx="895711" cy="878746"/>
          </a:xfrm>
          <a:prstGeom prst="rect">
            <a:avLst/>
          </a:prstGeom>
        </p:spPr>
      </p:pic>
    </p:spTree>
    <p:extLst>
      <p:ext uri="{BB962C8B-B14F-4D97-AF65-F5344CB8AC3E}">
        <p14:creationId xmlns:p14="http://schemas.microsoft.com/office/powerpoint/2010/main" val="37032876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木版活字</Template>
  <TotalTime>5344</TotalTime>
  <Words>995</Words>
  <Application>Microsoft Office PowerPoint</Application>
  <PresentationFormat>A4 210 x 297 mm</PresentationFormat>
  <Paragraphs>97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BIZ UDゴシック</vt:lpstr>
      <vt:lpstr>遊</vt:lpstr>
      <vt:lpstr>游ゴシック</vt:lpstr>
      <vt:lpstr>Arial</vt:lpstr>
      <vt:lpstr>Calibri</vt:lpstr>
      <vt:lpstr>Calibri Light</vt:lpstr>
      <vt:lpstr>Office テーマ</vt:lpstr>
      <vt:lpstr>PowerPoint プレゼンテーション</vt:lpstr>
      <vt:lpstr>PowerPoint プレゼンテーション</vt:lpstr>
    </vt:vector>
  </TitlesOfParts>
  <Company>Iga City Hall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梅田 拓弥</dc:creator>
  <cp:lastModifiedBy>梅田 拓弥</cp:lastModifiedBy>
  <cp:revision>42</cp:revision>
  <cp:lastPrinted>2025-03-24T09:37:19Z</cp:lastPrinted>
  <dcterms:created xsi:type="dcterms:W3CDTF">2025-01-31T00:31:06Z</dcterms:created>
  <dcterms:modified xsi:type="dcterms:W3CDTF">2025-04-23T06:13:07Z</dcterms:modified>
</cp:coreProperties>
</file>